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3"/>
    <p:sldId id="308" r:id="rId4"/>
    <p:sldId id="346" r:id="rId5"/>
    <p:sldId id="412" r:id="rId6"/>
    <p:sldId id="310" r:id="rId7"/>
    <p:sldId id="345" r:id="rId8"/>
    <p:sldId id="413" r:id="rId9"/>
    <p:sldId id="383" r:id="rId10"/>
    <p:sldId id="342" r:id="rId11"/>
    <p:sldId id="360" r:id="rId12"/>
    <p:sldId id="289" r:id="rId13"/>
    <p:sldId id="352" r:id="rId14"/>
    <p:sldId id="354" r:id="rId15"/>
    <p:sldId id="414" r:id="rId16"/>
    <p:sldId id="415" r:id="rId17"/>
    <p:sldId id="356" r:id="rId18"/>
    <p:sldId id="307" r:id="rId19"/>
    <p:sldId id="348" r:id="rId20"/>
    <p:sldId id="34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4" autoAdjust="0"/>
    <p:restoredTop sz="94660"/>
  </p:normalViewPr>
  <p:slideViewPr>
    <p:cSldViewPr>
      <p:cViewPr varScale="1">
        <p:scale>
          <a:sx n="79" d="100"/>
          <a:sy n="79" d="100"/>
        </p:scale>
        <p:origin x="96" y="732"/>
      </p:cViewPr>
      <p:guideLst>
        <p:guide orient="horz" pos="2160"/>
        <p:guide pos="28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61FE3-61B1-4008-808F-3960EE801F3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BBFD8-D661-4CB3-BBA8-769EF6BB634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MCX’24 Workshop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628700E8-9CBC-461B-AC65-073083460721}" type="slidenum">
              <a:rPr lang="en-US" smtClean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098-BB85-4D09-8DC9-0C728C3BD41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00E8-9CBC-461B-AC65-0730834607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098-BB85-4D09-8DC9-0C728C3BD412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00E8-9CBC-461B-AC65-0730834607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401836" y="1107281"/>
            <a:ext cx="8340328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lIns="64291" tIns="32146" rIns="64291" bIns="32146" anchor="ctr">
            <a:noAutofit/>
          </a:bodyPr>
          <a:lstStyle>
            <a:lvl1pPr marL="0" indent="0" defTabSz="32131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tIns="32146" bIns="32146"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lIns="64291" tIns="32146" rIns="64291" bIns="32146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GTC April 4-7, 2016 | Silicon Valley</a:t>
            </a:r>
            <a:endParaRPr 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MCX’24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00E8-9CBC-461B-AC65-0730834607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098-BB85-4D09-8DC9-0C728C3BD412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00E8-9CBC-461B-AC65-073083460721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098-BB85-4D09-8DC9-0C728C3BD412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00E8-9CBC-461B-AC65-0730834607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Lato Black" panose="020F0A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098-BB85-4D09-8DC9-0C728C3BD412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00E8-9CBC-461B-AC65-0730834607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098-BB85-4D09-8DC9-0C728C3BD41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00E8-9CBC-461B-AC65-0730834607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098-BB85-4D09-8DC9-0C728C3BD412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00E8-9CBC-461B-AC65-0730834607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098-BB85-4D09-8DC9-0C728C3BD41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00E8-9CBC-461B-AC65-0730834607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1098-BB85-4D09-8DC9-0C728C3BD41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700E8-9CBC-461B-AC65-07308346072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MCX’24 Workshop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28700E8-9CBC-461B-AC65-073083460721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93066" y="6420478"/>
            <a:ext cx="590550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25" b="1" dirty="0"/>
              <a:t>Computational Optics &amp; Translational Imaging (COTI) lab | http://fanglab.org</a:t>
            </a:r>
            <a:endParaRPr lang="en-US" sz="825" b="1" dirty="0"/>
          </a:p>
        </p:txBody>
      </p: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6388728"/>
            <a:ext cx="282076" cy="261610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1" y="33337"/>
            <a:ext cx="1524000" cy="5677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Lato Black" panose="020F0A02020204030203" pitchFamily="34" charset="0"/>
          <a:ea typeface="+mj-ea"/>
          <a:cs typeface="Lato Black" panose="020F0A02020204030203" pitchFamily="34" charset="0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1800" kern="1200" spc="10" baseline="0">
          <a:solidFill>
            <a:schemeClr val="tx1"/>
          </a:solidFill>
          <a:latin typeface="Lato Medium" panose="020F0602020204030203" pitchFamily="34" charset="0"/>
          <a:ea typeface="+mn-ea"/>
          <a:cs typeface="Lato Medium" panose="020F0602020204030203" pitchFamily="34" charset="0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Lato Medium" panose="020F0602020204030203" pitchFamily="34" charset="0"/>
          <a:ea typeface="+mn-ea"/>
          <a:cs typeface="Lato Medium" panose="020F0602020204030203" pitchFamily="34" charset="0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Lato Medium" panose="020F0602020204030203" pitchFamily="34" charset="0"/>
          <a:ea typeface="+mn-ea"/>
          <a:cs typeface="Lato Medium" panose="020F0602020204030203" pitchFamily="34" charset="0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Lato Medium" panose="020F0602020204030203" pitchFamily="34" charset="0"/>
          <a:ea typeface="+mn-ea"/>
          <a:cs typeface="Lato Medium" panose="020F0602020204030203" pitchFamily="34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Lato Medium" panose="020F0602020204030203" pitchFamily="34" charset="0"/>
          <a:ea typeface="+mn-ea"/>
          <a:cs typeface="Lato Medium" panose="020F0602020204030203" pitchFamily="34" charset="0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mcx.space/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mcx.space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mcx.space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mcx.space/" TargetMode="Externa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image" Target="../media/image38.png"/><Relationship Id="rId7" Type="http://schemas.openxmlformats.org/officeDocument/2006/relationships/image" Target="../media/image37.jpeg"/><Relationship Id="rId6" Type="http://schemas.openxmlformats.org/officeDocument/2006/relationships/image" Target="../media/image36.emf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1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mcx.space/gpubench" TargetMode="External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1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hyperlink" Target="http://mcx.spac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hyperlink" Target="http://mcx.space/" TargetMode="Externa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microsoft.com/office/2007/relationships/hdphoto" Target="../media/image11.wdp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9" Type="http://schemas.openxmlformats.org/officeDocument/2006/relationships/image" Target="../media/image27.png"/><Relationship Id="rId18" Type="http://schemas.openxmlformats.org/officeDocument/2006/relationships/image" Target="../media/image26.png"/><Relationship Id="rId17" Type="http://schemas.openxmlformats.org/officeDocument/2006/relationships/image" Target="../media/image25.png"/><Relationship Id="rId16" Type="http://schemas.microsoft.com/office/2007/relationships/hdphoto" Target="../media/image24.wdp"/><Relationship Id="rId15" Type="http://schemas.openxmlformats.org/officeDocument/2006/relationships/image" Target="../media/image23.png"/><Relationship Id="rId14" Type="http://schemas.openxmlformats.org/officeDocument/2006/relationships/image" Target="../media/image22.png"/><Relationship Id="rId13" Type="http://schemas.openxmlformats.org/officeDocument/2006/relationships/image" Target="../media/image21.emf"/><Relationship Id="rId12" Type="http://schemas.openxmlformats.org/officeDocument/2006/relationships/image" Target="../media/image20.png"/><Relationship Id="rId11" Type="http://schemas.openxmlformats.org/officeDocument/2006/relationships/image" Target="../media/image19.png"/><Relationship Id="rId10" Type="http://schemas.openxmlformats.org/officeDocument/2006/relationships/image" Target="../media/image18.jpe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://mcx.space/wiki/" TargetMode="External"/><Relationship Id="rId3" Type="http://schemas.openxmlformats.org/officeDocument/2006/relationships/hyperlink" Target="http://mcx.space/" TargetMode="External"/><Relationship Id="rId2" Type="http://schemas.openxmlformats.org/officeDocument/2006/relationships/image" Target="../media/image29.emf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neurojson.org/" TargetMode="External"/><Relationship Id="rId1" Type="http://schemas.openxmlformats.org/officeDocument/2006/relationships/hyperlink" Target="https://mcx.spac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951930"/>
            <a:ext cx="8436278" cy="2903446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The 5</a:t>
            </a:r>
            <a:r>
              <a:rPr lang="en-US" sz="5400" baseline="30000" dirty="0"/>
              <a:t>th</a:t>
            </a:r>
            <a:r>
              <a:rPr lang="en-US" sz="5400" dirty="0"/>
              <a:t> International MCX Training Workshop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648200"/>
            <a:ext cx="8458200" cy="14478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latin typeface="Britannic Bold" panose="020B0903060703020204" pitchFamily="34" charset="0"/>
              </a:rPr>
              <a:t>Associate Professor</a:t>
            </a:r>
            <a:endParaRPr lang="en-US" sz="2000" dirty="0">
              <a:latin typeface="Britannic Bold" panose="020B0903060703020204" pitchFamily="34" charset="0"/>
            </a:endParaRPr>
          </a:p>
          <a:p>
            <a:pPr algn="ctr"/>
            <a:r>
              <a:rPr lang="en-US" sz="2000" dirty="0">
                <a:latin typeface="Britannic Bold" panose="020B0903060703020204" pitchFamily="34" charset="0"/>
              </a:rPr>
              <a:t>Dept. of Bioengineering</a:t>
            </a:r>
            <a:endParaRPr lang="en-US" sz="2000" dirty="0">
              <a:latin typeface="Britannic Bold" panose="020B0903060703020204" pitchFamily="34" charset="0"/>
            </a:endParaRPr>
          </a:p>
          <a:p>
            <a:pPr algn="ctr"/>
            <a:r>
              <a:rPr lang="en-US" sz="2000" dirty="0">
                <a:latin typeface="Britannic Bold" panose="020B0903060703020204" pitchFamily="34" charset="0"/>
              </a:rPr>
              <a:t>Northeastern University, USA</a:t>
            </a:r>
            <a:endParaRPr lang="en-US" sz="2000" dirty="0">
              <a:latin typeface="Britannic Bold" panose="020B0903060703020204" pitchFamily="34" charset="0"/>
            </a:endParaRPr>
          </a:p>
          <a:p>
            <a:pPr algn="ctr"/>
            <a:endParaRPr lang="en-US" sz="2000" dirty="0">
              <a:latin typeface="Britannic Bold" panose="020B09030607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8035" y="3972580"/>
            <a:ext cx="33377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</a:schemeClr>
                </a:solidFill>
                <a:latin typeface="Britannic Bold" panose="020B0903060703020204" pitchFamily="34" charset="0"/>
              </a:rPr>
              <a:t>Qianqian Fang, PhD</a:t>
            </a:r>
            <a:endParaRPr lang="en-US" sz="2800" dirty="0">
              <a:solidFill>
                <a:schemeClr val="tx1">
                  <a:lumMod val="8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31985" y="6324600"/>
            <a:ext cx="3302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MCX website:  </a:t>
            </a:r>
            <a:r>
              <a:rPr lang="en-US" dirty="0">
                <a:latin typeface="Gill Sans MT" panose="020B0502020104020203" pitchFamily="34" charset="0"/>
                <a:hlinkClick r:id="rId1"/>
              </a:rPr>
              <a:t>https://mcx.space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6324600"/>
            <a:ext cx="336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MCX’24, Northeastern University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 descr="F:\Gitroot\Artworks\mcx\mcx_web_v2\img\mcx_logo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411277"/>
            <a:ext cx="207963" cy="2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northeastern univers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81" y="82656"/>
            <a:ext cx="2128197" cy="3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and white logo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17475"/>
            <a:ext cx="2362200" cy="8800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8458200" cy="2514600"/>
          </a:xfrm>
        </p:spPr>
        <p:txBody>
          <a:bodyPr>
            <a:normAutofit/>
          </a:bodyPr>
          <a:lstStyle/>
          <a:p>
            <a:r>
              <a:rPr lang="en-US" dirty="0"/>
              <a:t>MCX Algorithm Highlights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31985" y="6324600"/>
            <a:ext cx="32715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MCX website:  </a:t>
            </a:r>
            <a:r>
              <a:rPr lang="en-US" dirty="0">
                <a:latin typeface="Gill Sans MT" panose="020B0502020104020203" pitchFamily="34" charset="0"/>
                <a:hlinkClick r:id="rId1"/>
              </a:rPr>
              <a:t>https://mcx.space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6324600"/>
            <a:ext cx="963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MCX’24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 descr="F:\Gitroot\Artworks\mcx\mcx_web_v2\img\mcx_logo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411277"/>
            <a:ext cx="207963" cy="2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33400" y="1295400"/>
            <a:ext cx="7063740" cy="762000"/>
          </a:xfrm>
        </p:spPr>
        <p:txBody>
          <a:bodyPr/>
          <a:lstStyle/>
          <a:p>
            <a:r>
              <a:rPr lang="en-US" dirty="0"/>
              <a:t>Session 1.C</a:t>
            </a:r>
            <a:endParaRPr lang="en-US" dirty="0"/>
          </a:p>
        </p:txBody>
      </p:sp>
      <p:pic>
        <p:nvPicPr>
          <p:cNvPr id="9" name="Picture 2" descr="Image result for northeastern univers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81" y="82656"/>
            <a:ext cx="2128197" cy="3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514" y="457200"/>
            <a:ext cx="7269480" cy="725927"/>
          </a:xfrm>
        </p:spPr>
        <p:txBody>
          <a:bodyPr>
            <a:normAutofit/>
          </a:bodyPr>
          <a:lstStyle/>
          <a:p>
            <a:r>
              <a:rPr lang="en-US" dirty="0"/>
              <a:t>MCX/MMC Algorithm Diagram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91439" y="1947915"/>
            <a:ext cx="882603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MT" panose="020B0502020104020203" pitchFamily="34" charset="0"/>
              </a:rPr>
              <a:t>Launch </a:t>
            </a:r>
            <a:br>
              <a:rPr lang="en-US" sz="1400" dirty="0">
                <a:latin typeface="Gill Sans MT" panose="020B0502020104020203" pitchFamily="34" charset="0"/>
              </a:rPr>
            </a:br>
            <a:r>
              <a:rPr lang="en-US" sz="1400" dirty="0">
                <a:latin typeface="Gill Sans MT" panose="020B0502020104020203" pitchFamily="34" charset="0"/>
              </a:rPr>
              <a:t>(</a:t>
            </a:r>
            <a:r>
              <a:rPr lang="en-US" sz="1400" b="1" i="1" dirty="0">
                <a:latin typeface="Gill Sans MT" panose="020B0502020104020203" pitchFamily="34" charset="0"/>
                <a:cs typeface="Arial" panose="020B0604020202020204" pitchFamily="34" charset="0"/>
              </a:rPr>
              <a:t>p</a:t>
            </a:r>
            <a:r>
              <a:rPr lang="en-US" sz="1400" i="1" dirty="0">
                <a:latin typeface="Gill Sans MT" panose="020B0502020104020203" pitchFamily="34" charset="0"/>
                <a:cs typeface="Arial" panose="020B0604020202020204" pitchFamily="34" charset="0"/>
              </a:rPr>
              <a:t>, v</a:t>
            </a:r>
            <a:r>
              <a:rPr lang="en-US" sz="1400" b="1" dirty="0">
                <a:latin typeface="Gill Sans MT" panose="020B0502020104020203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>
                <a:latin typeface="Gill Sans MT" panose="020B0502020104020203" pitchFamily="34" charset="0"/>
                <a:cs typeface="Arial" panose="020B0604020202020204" pitchFamily="34" charset="0"/>
              </a:rPr>
              <a:t>w</a:t>
            </a:r>
            <a:r>
              <a:rPr lang="en-US" sz="1400" dirty="0">
                <a:latin typeface="Gill Sans MT" panose="020B0502020104020203" pitchFamily="34" charset="0"/>
              </a:rPr>
              <a:t>)</a:t>
            </a:r>
            <a:endParaRPr lang="en-US" sz="1400" dirty="0">
              <a:latin typeface="Gill Sans MT" panose="020B05020201040202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296670" y="1947915"/>
            <a:ext cx="15849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MT" panose="020B0502020104020203" pitchFamily="34" charset="0"/>
              </a:rPr>
              <a:t>Determine </a:t>
            </a:r>
            <a:r>
              <a:rPr lang="en-US" sz="1400" dirty="0" err="1">
                <a:latin typeface="Gill Sans MT" panose="020B0502020104020203" pitchFamily="34" charset="0"/>
              </a:rPr>
              <a:t>unitless</a:t>
            </a:r>
            <a:endParaRPr lang="en-US" sz="1400" dirty="0">
              <a:latin typeface="Gill Sans MT" panose="020B0502020104020203" pitchFamily="34" charset="0"/>
            </a:endParaRPr>
          </a:p>
          <a:p>
            <a:pPr algn="ctr"/>
            <a:r>
              <a:rPr lang="en-US" sz="1400" dirty="0">
                <a:latin typeface="Gill Sans MT" panose="020B0502020104020203" pitchFamily="34" charset="0"/>
              </a:rPr>
              <a:t>scattering </a:t>
            </a:r>
            <a:r>
              <a:rPr lang="en-US" sz="1400" dirty="0" err="1">
                <a:latin typeface="Gill Sans MT" panose="020B0502020104020203" pitchFamily="34" charset="0"/>
              </a:rPr>
              <a:t>len</a:t>
            </a:r>
            <a:r>
              <a:rPr lang="en-US" sz="1400" dirty="0">
                <a:latin typeface="Gill Sans MT" panose="020B0502020104020203" pitchFamily="34" charset="0"/>
              </a:rPr>
              <a:t>. </a:t>
            </a:r>
            <a:r>
              <a:rPr lang="en-US" sz="1400" i="1" dirty="0">
                <a:latin typeface="Gill Sans MT" panose="020B0502020104020203" pitchFamily="34" charset="0"/>
              </a:rPr>
              <a:t>S</a:t>
            </a:r>
            <a:endParaRPr lang="en-US" sz="1400" i="1" dirty="0">
              <a:latin typeface="Gill Sans MT" panose="020B0502020104020203" pitchFamily="34" charset="0"/>
            </a:endParaRPr>
          </a:p>
        </p:txBody>
      </p:sp>
      <p:sp>
        <p:nvSpPr>
          <p:cNvPr id="43" name="Flowchart: Decision 42"/>
          <p:cNvSpPr/>
          <p:nvPr/>
        </p:nvSpPr>
        <p:spPr>
          <a:xfrm>
            <a:off x="1215390" y="5254520"/>
            <a:ext cx="1747520" cy="5283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i="1" dirty="0">
                <a:latin typeface="Gill Sans MT" panose="020B0502020104020203" pitchFamily="34" charset="0"/>
              </a:rPr>
              <a:t>N</a:t>
            </a:r>
            <a:r>
              <a:rPr lang="en-US" sz="1200" dirty="0">
                <a:latin typeface="Gill Sans MT" panose="020B0502020104020203" pitchFamily="34" charset="0"/>
              </a:rPr>
              <a:t> photon?</a:t>
            </a:r>
            <a:endParaRPr lang="en-US" sz="1200" dirty="0">
              <a:latin typeface="Gill Sans MT" panose="020B0502020104020203" pitchFamily="34" charset="0"/>
            </a:endParaRPr>
          </a:p>
        </p:txBody>
      </p:sp>
      <p:cxnSp>
        <p:nvCxnSpPr>
          <p:cNvPr id="44" name="Straight Arrow Connector 43"/>
          <p:cNvCxnSpPr>
            <a:stCxn id="40" idx="3"/>
            <a:endCxn id="41" idx="1"/>
          </p:cNvCxnSpPr>
          <p:nvPr/>
        </p:nvCxnSpPr>
        <p:spPr>
          <a:xfrm>
            <a:off x="974042" y="2191755"/>
            <a:ext cx="322628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3" idx="2"/>
            <a:endCxn id="49" idx="0"/>
          </p:cNvCxnSpPr>
          <p:nvPr/>
        </p:nvCxnSpPr>
        <p:spPr>
          <a:xfrm>
            <a:off x="2089150" y="5782840"/>
            <a:ext cx="0" cy="38428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Terminator 48"/>
          <p:cNvSpPr/>
          <p:nvPr/>
        </p:nvSpPr>
        <p:spPr>
          <a:xfrm>
            <a:off x="1591310" y="6167120"/>
            <a:ext cx="995680" cy="325120"/>
          </a:xfrm>
          <a:prstGeom prst="flowChartTerminator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MT" panose="020B0502020104020203" pitchFamily="34" charset="0"/>
              </a:rPr>
              <a:t>End</a:t>
            </a:r>
            <a:endParaRPr lang="en-US" sz="1400" dirty="0">
              <a:latin typeface="Gill Sans MT" panose="020B0502020104020203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3276235" y="1848006"/>
            <a:ext cx="1584960" cy="687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MT" panose="020B0502020104020203" pitchFamily="34" charset="0"/>
              </a:rPr>
              <a:t>Calculate the distance </a:t>
            </a:r>
            <a:r>
              <a:rPr lang="en-US" sz="1200" i="1" dirty="0">
                <a:latin typeface="Gill Sans MT" panose="020B0502020104020203" pitchFamily="34" charset="0"/>
              </a:rPr>
              <a:t>D</a:t>
            </a:r>
            <a:r>
              <a:rPr lang="en-US" sz="1200" dirty="0">
                <a:latin typeface="Gill Sans MT" panose="020B0502020104020203" pitchFamily="34" charset="0"/>
              </a:rPr>
              <a:t> to </a:t>
            </a:r>
            <a:r>
              <a:rPr lang="en-US" sz="1200" b="1" dirty="0">
                <a:solidFill>
                  <a:srgbClr val="00B050"/>
                </a:solidFill>
                <a:latin typeface="Gill Sans MT" panose="020B0502020104020203" pitchFamily="34" charset="0"/>
              </a:rPr>
              <a:t>cell boundary</a:t>
            </a:r>
            <a:r>
              <a:rPr lang="en-US" sz="1200" dirty="0">
                <a:latin typeface="Gill Sans MT" panose="020B0502020104020203" pitchFamily="34" charset="0"/>
              </a:rPr>
              <a:t>, define </a:t>
            </a:r>
            <a:r>
              <a:rPr lang="en-US" sz="1200" i="1" dirty="0">
                <a:latin typeface="Gill Sans MT" panose="020B0502020104020203" pitchFamily="34" charset="0"/>
              </a:rPr>
              <a:t>d</a:t>
            </a:r>
            <a:r>
              <a:rPr lang="en-US" sz="1200" dirty="0">
                <a:latin typeface="Gill Sans MT" panose="020B0502020104020203" pitchFamily="34" charset="0"/>
              </a:rPr>
              <a:t>=min(</a:t>
            </a:r>
            <a:r>
              <a:rPr lang="en-US" sz="1200" i="1" dirty="0">
                <a:latin typeface="Gill Sans MT" panose="020B0502020104020203" pitchFamily="34" charset="0"/>
              </a:rPr>
              <a:t>D</a:t>
            </a:r>
            <a:r>
              <a:rPr lang="en-US" sz="1200" dirty="0">
                <a:latin typeface="Gill Sans MT" panose="020B0502020104020203" pitchFamily="34" charset="0"/>
              </a:rPr>
              <a:t>, </a:t>
            </a:r>
            <a:r>
              <a:rPr lang="en-US" sz="1200" i="1" dirty="0">
                <a:latin typeface="Gill Sans MT" panose="020B0502020104020203" pitchFamily="34" charset="0"/>
              </a:rPr>
              <a:t>S</a:t>
            </a:r>
            <a:r>
              <a:rPr lang="en-US" sz="1200" dirty="0">
                <a:latin typeface="Gill Sans MT" panose="020B0502020104020203" pitchFamily="34" charset="0"/>
              </a:rPr>
              <a:t>/</a:t>
            </a:r>
            <a:r>
              <a:rPr lang="en-US" sz="1200" i="1" dirty="0">
                <a:latin typeface="Gill Sans MT" panose="020B0502020104020203" pitchFamily="34" charset="0"/>
              </a:rPr>
              <a:t>µ</a:t>
            </a:r>
            <a:r>
              <a:rPr lang="en-US" sz="1200" baseline="-25000" dirty="0">
                <a:latin typeface="Gill Sans MT" panose="020B0502020104020203" pitchFamily="34" charset="0"/>
              </a:rPr>
              <a:t>s</a:t>
            </a:r>
            <a:r>
              <a:rPr lang="en-US" sz="1200" dirty="0">
                <a:latin typeface="Gill Sans MT" panose="020B0502020104020203" pitchFamily="34" charset="0"/>
              </a:rPr>
              <a:t>)</a:t>
            </a:r>
            <a:endParaRPr lang="en-US" sz="1200" dirty="0">
              <a:latin typeface="Gill Sans MT" panose="020B05020201040202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218243" y="1846315"/>
            <a:ext cx="1584960" cy="690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MT" panose="020B0502020104020203" pitchFamily="34" charset="0"/>
              </a:rPr>
              <a:t>Move photon by </a:t>
            </a:r>
            <a:r>
              <a:rPr lang="en-US" sz="1400" i="1" dirty="0">
                <a:latin typeface="Gill Sans MT" panose="020B0502020104020203" pitchFamily="34" charset="0"/>
              </a:rPr>
              <a:t>d</a:t>
            </a:r>
            <a:r>
              <a:rPr lang="en-US" sz="1400" dirty="0">
                <a:latin typeface="Gill Sans MT" panose="020B0502020104020203" pitchFamily="34" charset="0"/>
              </a:rPr>
              <a:t>: </a:t>
            </a:r>
            <a:br>
              <a:rPr lang="en-US" sz="1400" dirty="0">
                <a:latin typeface="Gill Sans MT" panose="020B0502020104020203" pitchFamily="34" charset="0"/>
              </a:rPr>
            </a:br>
            <a:r>
              <a:rPr lang="en-US" sz="1200" b="1" i="1" dirty="0">
                <a:latin typeface="Gill Sans MT" panose="020B0502020104020203" pitchFamily="34" charset="0"/>
                <a:cs typeface="Arial" panose="020B0604020202020204" pitchFamily="34" charset="0"/>
              </a:rPr>
              <a:t>p</a:t>
            </a:r>
            <a:r>
              <a:rPr lang="en-US" sz="1200" i="1" dirty="0">
                <a:latin typeface="Gill Sans MT" panose="020B0502020104020203" pitchFamily="34" charset="0"/>
                <a:cs typeface="Arial" panose="020B0604020202020204" pitchFamily="34" charset="0"/>
              </a:rPr>
              <a:t>=</a:t>
            </a:r>
            <a:r>
              <a:rPr lang="en-US" sz="1200" b="1" i="1" dirty="0">
                <a:latin typeface="Gill Sans MT" panose="020B0502020104020203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 err="1">
                <a:latin typeface="Gill Sans MT" panose="020B0502020104020203" pitchFamily="34" charset="0"/>
                <a:cs typeface="Arial" panose="020B0604020202020204" pitchFamily="34" charset="0"/>
              </a:rPr>
              <a:t>p</a:t>
            </a:r>
            <a:r>
              <a:rPr lang="en-US" sz="1200" i="1" dirty="0" err="1">
                <a:latin typeface="Gill Sans MT" panose="020B0502020104020203" pitchFamily="34" charset="0"/>
                <a:cs typeface="Arial" panose="020B0604020202020204" pitchFamily="34" charset="0"/>
              </a:rPr>
              <a:t>+d</a:t>
            </a:r>
            <a:r>
              <a:rPr lang="en-US" sz="1200" i="1" dirty="0">
                <a:latin typeface="Gill Sans MT" panose="020B0502020104020203" pitchFamily="34" charset="0"/>
                <a:cs typeface="Arial" panose="020B0604020202020204" pitchFamily="34" charset="0"/>
              </a:rPr>
              <a:t>*</a:t>
            </a:r>
            <a:r>
              <a:rPr lang="en-US" sz="1200" b="1" i="1" dirty="0">
                <a:latin typeface="Gill Sans MT" panose="020B0502020104020203" pitchFamily="34" charset="0"/>
                <a:cs typeface="Arial" panose="020B0604020202020204" pitchFamily="34" charset="0"/>
              </a:rPr>
              <a:t>c</a:t>
            </a:r>
            <a:endParaRPr lang="en-US" sz="1200" i="1" dirty="0">
              <a:latin typeface="Gill Sans MT" panose="020B0502020104020203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i="1" dirty="0">
                <a:latin typeface="Gill Sans MT" panose="020B0502020104020203" pitchFamily="34" charset="0"/>
                <a:cs typeface="Arial" panose="020B0604020202020204" pitchFamily="34" charset="0"/>
              </a:rPr>
              <a:t>S</a:t>
            </a:r>
            <a:r>
              <a:rPr lang="en-US" sz="1200" dirty="0">
                <a:latin typeface="Gill Sans MT" panose="020B0502020104020203" pitchFamily="34" charset="0"/>
                <a:cs typeface="Arial" panose="020B0604020202020204" pitchFamily="34" charset="0"/>
              </a:rPr>
              <a:t>=</a:t>
            </a:r>
            <a:r>
              <a:rPr lang="en-US" sz="1200" i="1" dirty="0">
                <a:latin typeface="Gill Sans MT" panose="020B0502020104020203" pitchFamily="34" charset="0"/>
                <a:cs typeface="Arial" panose="020B0604020202020204" pitchFamily="34" charset="0"/>
              </a:rPr>
              <a:t>S</a:t>
            </a:r>
            <a:r>
              <a:rPr lang="en-US" sz="1200" dirty="0">
                <a:latin typeface="Gill Sans MT" panose="020B0502020104020203" pitchFamily="34" charset="0"/>
                <a:cs typeface="Arial" panose="020B0604020202020204" pitchFamily="34" charset="0"/>
              </a:rPr>
              <a:t>-</a:t>
            </a:r>
            <a:r>
              <a:rPr lang="en-US" sz="1200" i="1" dirty="0">
                <a:latin typeface="Gill Sans MT" panose="020B0502020104020203" pitchFamily="34" charset="0"/>
                <a:cs typeface="Arial" panose="020B0604020202020204" pitchFamily="34" charset="0"/>
              </a:rPr>
              <a:t>d</a:t>
            </a:r>
            <a:r>
              <a:rPr lang="en-US" sz="1200" dirty="0">
                <a:latin typeface="Gill Sans MT" panose="020B0502020104020203" pitchFamily="34" charset="0"/>
                <a:cs typeface="Arial" panose="020B0604020202020204" pitchFamily="34" charset="0"/>
              </a:rPr>
              <a:t>*</a:t>
            </a:r>
            <a:r>
              <a:rPr lang="en-US" sz="1200" dirty="0">
                <a:latin typeface="Gill Sans MT" panose="020B0502020104020203" pitchFamily="34" charset="0"/>
              </a:rPr>
              <a:t>µ</a:t>
            </a:r>
            <a:r>
              <a:rPr lang="en-US" sz="1200" baseline="-25000" dirty="0">
                <a:latin typeface="Gill Sans MT" panose="020B0502020104020203" pitchFamily="34" charset="0"/>
              </a:rPr>
              <a:t>s</a:t>
            </a:r>
            <a:endParaRPr lang="en-US" sz="1200" dirty="0">
              <a:latin typeface="Gill Sans MT" panose="020B0502020104020203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160260" y="2750555"/>
            <a:ext cx="15849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MT" panose="020B0502020104020203" pitchFamily="34" charset="0"/>
              </a:rPr>
              <a:t>Accumulate </a:t>
            </a:r>
            <a:r>
              <a:rPr lang="el-GR" sz="1200" dirty="0">
                <a:cs typeface="Times New Roman" panose="02020603050405020304"/>
              </a:rPr>
              <a:t>Δ</a:t>
            </a:r>
            <a:r>
              <a:rPr lang="en-US" sz="1200" i="1" dirty="0">
                <a:latin typeface="Gill Sans MT" panose="020B0502020104020203" pitchFamily="34" charset="0"/>
                <a:cs typeface="Times New Roman" panose="02020603050405020304"/>
              </a:rPr>
              <a:t>w</a:t>
            </a:r>
            <a:r>
              <a:rPr lang="en-US" sz="1200" dirty="0">
                <a:latin typeface="Gill Sans MT" panose="020B0502020104020203" pitchFamily="34" charset="0"/>
                <a:cs typeface="Times New Roman" panose="02020603050405020304"/>
              </a:rPr>
              <a:t> to the cell enclosing the path</a:t>
            </a:r>
            <a:endParaRPr lang="en-US" sz="1200" dirty="0">
              <a:latin typeface="Gill Sans MT" panose="020B0502020104020203" pitchFamily="34" charset="0"/>
            </a:endParaRPr>
          </a:p>
        </p:txBody>
      </p:sp>
      <p:sp>
        <p:nvSpPr>
          <p:cNvPr id="77" name="Flowchart: Decision 76"/>
          <p:cNvSpPr/>
          <p:nvPr/>
        </p:nvSpPr>
        <p:spPr>
          <a:xfrm>
            <a:off x="7078980" y="4151232"/>
            <a:ext cx="1747520" cy="5283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Gill Sans MT" panose="020B0502020104020203" pitchFamily="34" charset="0"/>
              </a:rPr>
              <a:t>Cross  a boundary &amp; n1≠n2?</a:t>
            </a:r>
            <a:endParaRPr lang="en-US" sz="1050" dirty="0">
              <a:latin typeface="Gill Sans MT" panose="020B0502020104020203" pitchFamily="34" charset="0"/>
            </a:endParaRPr>
          </a:p>
        </p:txBody>
      </p:sp>
      <p:sp>
        <p:nvSpPr>
          <p:cNvPr id="78" name="Flowchart: Decision 77"/>
          <p:cNvSpPr/>
          <p:nvPr/>
        </p:nvSpPr>
        <p:spPr>
          <a:xfrm>
            <a:off x="3194955" y="3511602"/>
            <a:ext cx="1747520" cy="5283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Gill Sans MT" panose="020B0502020104020203" pitchFamily="34" charset="0"/>
              </a:rPr>
              <a:t>Arrive at a scattering site (</a:t>
            </a:r>
            <a:r>
              <a:rPr lang="en-US" sz="1000" i="1" dirty="0">
                <a:latin typeface="Gill Sans MT" panose="020B0502020104020203" pitchFamily="34" charset="0"/>
              </a:rPr>
              <a:t>S</a:t>
            </a:r>
            <a:r>
              <a:rPr lang="en-US" sz="1000" dirty="0">
                <a:latin typeface="Gill Sans MT" panose="020B0502020104020203" pitchFamily="34" charset="0"/>
              </a:rPr>
              <a:t>≤</a:t>
            </a:r>
            <a:r>
              <a:rPr lang="en-US" sz="1000" dirty="0">
                <a:latin typeface="Gill Sans MT" panose="020B0502020104020203" pitchFamily="34" charset="0"/>
                <a:cs typeface="Arial" panose="020B0604020202020204" pitchFamily="34" charset="0"/>
              </a:rPr>
              <a:t>0</a:t>
            </a:r>
            <a:r>
              <a:rPr lang="en-US" sz="1000" dirty="0">
                <a:latin typeface="Gill Sans MT" panose="020B0502020104020203" pitchFamily="34" charset="0"/>
              </a:rPr>
              <a:t>)?</a:t>
            </a:r>
            <a:endParaRPr lang="en-US" sz="1000" dirty="0">
              <a:latin typeface="Gill Sans MT" panose="020B0502020104020203" pitchFamily="34" charset="0"/>
            </a:endParaRPr>
          </a:p>
        </p:txBody>
      </p:sp>
      <p:cxnSp>
        <p:nvCxnSpPr>
          <p:cNvPr id="79" name="Straight Arrow Connector 78"/>
          <p:cNvCxnSpPr>
            <a:stCxn id="41" idx="3"/>
            <a:endCxn id="61" idx="1"/>
          </p:cNvCxnSpPr>
          <p:nvPr/>
        </p:nvCxnSpPr>
        <p:spPr>
          <a:xfrm>
            <a:off x="2881630" y="2191755"/>
            <a:ext cx="394605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61" idx="3"/>
            <a:endCxn id="62" idx="1"/>
          </p:cNvCxnSpPr>
          <p:nvPr/>
        </p:nvCxnSpPr>
        <p:spPr>
          <a:xfrm>
            <a:off x="4861195" y="2191755"/>
            <a:ext cx="357048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62" idx="3"/>
            <a:endCxn id="58" idx="1"/>
          </p:cNvCxnSpPr>
          <p:nvPr/>
        </p:nvCxnSpPr>
        <p:spPr>
          <a:xfrm>
            <a:off x="6803203" y="2191755"/>
            <a:ext cx="346168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63" idx="2"/>
            <a:endCxn id="194" idx="0"/>
          </p:cNvCxnSpPr>
          <p:nvPr/>
        </p:nvCxnSpPr>
        <p:spPr>
          <a:xfrm>
            <a:off x="7952740" y="3238235"/>
            <a:ext cx="0" cy="201797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lowchart: Decision 91"/>
          <p:cNvSpPr/>
          <p:nvPr/>
        </p:nvSpPr>
        <p:spPr>
          <a:xfrm>
            <a:off x="7078980" y="4882780"/>
            <a:ext cx="1747520" cy="5283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MT" panose="020B0502020104020203" pitchFamily="34" charset="0"/>
              </a:rPr>
              <a:t>Do Reflection?</a:t>
            </a:r>
            <a:endParaRPr lang="en-US" sz="1200" dirty="0">
              <a:latin typeface="Gill Sans MT" panose="020B0502020104020203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5466080" y="4996416"/>
            <a:ext cx="1032323" cy="30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MT" panose="020B0502020104020203" pitchFamily="34" charset="0"/>
              </a:rPr>
              <a:t>Reflect</a:t>
            </a:r>
            <a:endParaRPr lang="en-US" sz="1400" dirty="0">
              <a:latin typeface="Gill Sans MT" panose="020B0502020104020203" pitchFamily="34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5466079" y="5866072"/>
            <a:ext cx="1032323" cy="301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MT" panose="020B0502020104020203" pitchFamily="34" charset="0"/>
              </a:rPr>
              <a:t>Transmit</a:t>
            </a:r>
            <a:endParaRPr lang="en-US" sz="1400" dirty="0">
              <a:latin typeface="Gill Sans MT" panose="020B0502020104020203" pitchFamily="34" charset="0"/>
            </a:endParaRPr>
          </a:p>
        </p:txBody>
      </p:sp>
      <p:cxnSp>
        <p:nvCxnSpPr>
          <p:cNvPr id="101" name="Straight Arrow Connector 100"/>
          <p:cNvCxnSpPr>
            <a:stCxn id="77" idx="2"/>
            <a:endCxn id="92" idx="0"/>
          </p:cNvCxnSpPr>
          <p:nvPr/>
        </p:nvCxnSpPr>
        <p:spPr>
          <a:xfrm>
            <a:off x="7952740" y="4679552"/>
            <a:ext cx="0" cy="203228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2" idx="1"/>
            <a:endCxn id="97" idx="3"/>
          </p:cNvCxnSpPr>
          <p:nvPr/>
        </p:nvCxnSpPr>
        <p:spPr>
          <a:xfrm flipH="1">
            <a:off x="6498403" y="5146940"/>
            <a:ext cx="580577" cy="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>
            <a:stCxn id="92" idx="2"/>
            <a:endCxn id="98" idx="3"/>
          </p:cNvCxnSpPr>
          <p:nvPr/>
        </p:nvCxnSpPr>
        <p:spPr>
          <a:xfrm rot="5400000">
            <a:off x="6922823" y="4986679"/>
            <a:ext cx="605496" cy="1454338"/>
          </a:xfrm>
          <a:prstGeom prst="bentConnector2">
            <a:avLst/>
          </a:prstGeom>
          <a:ln w="41275">
            <a:solidFill>
              <a:schemeClr val="accent4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/>
          <p:cNvCxnSpPr>
            <a:stCxn id="77" idx="1"/>
            <a:endCxn id="78" idx="2"/>
          </p:cNvCxnSpPr>
          <p:nvPr/>
        </p:nvCxnSpPr>
        <p:spPr>
          <a:xfrm rot="10800000">
            <a:off x="4068716" y="4039922"/>
            <a:ext cx="3010265" cy="375470"/>
          </a:xfrm>
          <a:prstGeom prst="bentConnector2">
            <a:avLst/>
          </a:prstGeom>
          <a:ln w="41275">
            <a:solidFill>
              <a:schemeClr val="accent4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1296670" y="2920175"/>
            <a:ext cx="1584960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MT" panose="020B0502020104020203" pitchFamily="34" charset="0"/>
              </a:rPr>
              <a:t>Determine new</a:t>
            </a:r>
            <a:endParaRPr lang="en-US" sz="1400" dirty="0">
              <a:latin typeface="Gill Sans MT" panose="020B0502020104020203" pitchFamily="34" charset="0"/>
            </a:endParaRPr>
          </a:p>
          <a:p>
            <a:pPr algn="ctr"/>
            <a:r>
              <a:rPr lang="en-US" sz="1400" dirty="0">
                <a:latin typeface="Gill Sans MT" panose="020B0502020104020203" pitchFamily="34" charset="0"/>
              </a:rPr>
              <a:t>Scattering </a:t>
            </a:r>
            <a:r>
              <a:rPr lang="en-US" sz="1400" dirty="0" err="1">
                <a:latin typeface="Gill Sans MT" panose="020B0502020104020203" pitchFamily="34" charset="0"/>
              </a:rPr>
              <a:t>dir</a:t>
            </a:r>
            <a:r>
              <a:rPr lang="en-US" sz="1400" dirty="0">
                <a:latin typeface="Gill Sans MT" panose="020B0502020104020203" pitchFamily="34" charset="0"/>
              </a:rPr>
              <a:t>: v</a:t>
            </a:r>
            <a:endParaRPr lang="en-US" sz="1400" b="1" i="1" dirty="0">
              <a:latin typeface="Gill Sans MT" panose="020B0502020104020203" pitchFamily="34" charset="0"/>
            </a:endParaRPr>
          </a:p>
        </p:txBody>
      </p:sp>
      <p:cxnSp>
        <p:nvCxnSpPr>
          <p:cNvPr id="185" name="Straight Arrow Connector 184"/>
          <p:cNvCxnSpPr>
            <a:stCxn id="169" idx="0"/>
            <a:endCxn id="41" idx="2"/>
          </p:cNvCxnSpPr>
          <p:nvPr/>
        </p:nvCxnSpPr>
        <p:spPr>
          <a:xfrm flipV="1">
            <a:off x="2089150" y="2435595"/>
            <a:ext cx="0" cy="48458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>
            <a:stCxn id="43" idx="1"/>
            <a:endCxn id="40" idx="2"/>
          </p:cNvCxnSpPr>
          <p:nvPr/>
        </p:nvCxnSpPr>
        <p:spPr>
          <a:xfrm rot="10800000">
            <a:off x="532742" y="2435596"/>
            <a:ext cx="682649" cy="3083085"/>
          </a:xfrm>
          <a:prstGeom prst="bentConnector2">
            <a:avLst/>
          </a:prstGeom>
          <a:ln w="41275">
            <a:solidFill>
              <a:schemeClr val="accent4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Flowchart: Decision 193"/>
          <p:cNvSpPr/>
          <p:nvPr/>
        </p:nvSpPr>
        <p:spPr>
          <a:xfrm>
            <a:off x="7078980" y="3440032"/>
            <a:ext cx="1747520" cy="5283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MT" panose="020B0502020104020203" pitchFamily="34" charset="0"/>
              </a:rPr>
              <a:t>Time limit exceeds?</a:t>
            </a:r>
            <a:endParaRPr lang="en-US" sz="1200" dirty="0">
              <a:latin typeface="Gill Sans MT" panose="020B0502020104020203" pitchFamily="34" charset="0"/>
            </a:endParaRPr>
          </a:p>
        </p:txBody>
      </p:sp>
      <p:cxnSp>
        <p:nvCxnSpPr>
          <p:cNvPr id="196" name="Straight Arrow Connector 195"/>
          <p:cNvCxnSpPr>
            <a:stCxn id="78" idx="1"/>
            <a:endCxn id="169" idx="2"/>
          </p:cNvCxnSpPr>
          <p:nvPr/>
        </p:nvCxnSpPr>
        <p:spPr>
          <a:xfrm rot="10800000">
            <a:off x="2089151" y="3407856"/>
            <a:ext cx="1105805" cy="367907"/>
          </a:xfrm>
          <a:prstGeom prst="bentConnector2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>
            <a:stCxn id="194" idx="2"/>
            <a:endCxn id="77" idx="0"/>
          </p:cNvCxnSpPr>
          <p:nvPr/>
        </p:nvCxnSpPr>
        <p:spPr>
          <a:xfrm>
            <a:off x="7952740" y="3968352"/>
            <a:ext cx="0" cy="18288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Flowchart: Decision 288"/>
          <p:cNvSpPr/>
          <p:nvPr/>
        </p:nvSpPr>
        <p:spPr>
          <a:xfrm>
            <a:off x="3194955" y="5258700"/>
            <a:ext cx="1747520" cy="52832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MT" panose="020B0502020104020203" pitchFamily="34" charset="0"/>
              </a:rPr>
              <a:t>Exit domain?</a:t>
            </a:r>
            <a:endParaRPr lang="en-US" sz="1200" dirty="0">
              <a:latin typeface="Gill Sans MT" panose="020B0502020104020203" pitchFamily="34" charset="0"/>
            </a:endParaRPr>
          </a:p>
        </p:txBody>
      </p:sp>
      <p:cxnSp>
        <p:nvCxnSpPr>
          <p:cNvPr id="299" name="Elbow Connector 298"/>
          <p:cNvCxnSpPr>
            <a:stCxn id="97" idx="1"/>
            <a:endCxn id="78" idx="2"/>
          </p:cNvCxnSpPr>
          <p:nvPr/>
        </p:nvCxnSpPr>
        <p:spPr>
          <a:xfrm rot="10800000">
            <a:off x="4068716" y="4039922"/>
            <a:ext cx="1397365" cy="1107018"/>
          </a:xfrm>
          <a:prstGeom prst="bentConnector2">
            <a:avLst/>
          </a:prstGeom>
          <a:ln w="41275">
            <a:solidFill>
              <a:schemeClr val="accent4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/>
          <p:cNvCxnSpPr>
            <a:stCxn id="289" idx="0"/>
            <a:endCxn id="78" idx="2"/>
          </p:cNvCxnSpPr>
          <p:nvPr/>
        </p:nvCxnSpPr>
        <p:spPr>
          <a:xfrm flipV="1">
            <a:off x="4068715" y="4039922"/>
            <a:ext cx="0" cy="1218778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Elbow Connector 326"/>
          <p:cNvCxnSpPr>
            <a:stCxn id="98" idx="1"/>
            <a:endCxn id="289" idx="2"/>
          </p:cNvCxnSpPr>
          <p:nvPr/>
        </p:nvCxnSpPr>
        <p:spPr>
          <a:xfrm rot="10800000">
            <a:off x="4068715" y="5787020"/>
            <a:ext cx="1397364" cy="229576"/>
          </a:xfrm>
          <a:prstGeom prst="bentConnector2">
            <a:avLst/>
          </a:prstGeom>
          <a:ln w="41275">
            <a:solidFill>
              <a:schemeClr val="accent4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Arrow Connector 330"/>
          <p:cNvCxnSpPr>
            <a:stCxn id="289" idx="1"/>
            <a:endCxn id="43" idx="3"/>
          </p:cNvCxnSpPr>
          <p:nvPr/>
        </p:nvCxnSpPr>
        <p:spPr>
          <a:xfrm flipH="1" flipV="1">
            <a:off x="2962910" y="5518680"/>
            <a:ext cx="232045" cy="418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Freeform 266"/>
          <p:cNvSpPr/>
          <p:nvPr/>
        </p:nvSpPr>
        <p:spPr>
          <a:xfrm>
            <a:off x="3194955" y="3704192"/>
            <a:ext cx="5830005" cy="2716928"/>
          </a:xfrm>
          <a:custGeom>
            <a:avLst/>
            <a:gdLst>
              <a:gd name="connsiteX0" fmla="*/ 5933440 w 6197600"/>
              <a:gd name="connsiteY0" fmla="*/ 10160 h 2966720"/>
              <a:gd name="connsiteX1" fmla="*/ 6197600 w 6197600"/>
              <a:gd name="connsiteY1" fmla="*/ 0 h 2966720"/>
              <a:gd name="connsiteX2" fmla="*/ 6126480 w 6197600"/>
              <a:gd name="connsiteY2" fmla="*/ 2966720 h 2966720"/>
              <a:gd name="connsiteX3" fmla="*/ 0 w 6197600"/>
              <a:gd name="connsiteY3" fmla="*/ 2966720 h 2966720"/>
              <a:gd name="connsiteX4" fmla="*/ 0 w 6197600"/>
              <a:gd name="connsiteY4" fmla="*/ 2011680 h 2966720"/>
              <a:gd name="connsiteX0-1" fmla="*/ 5933440 w 6129361"/>
              <a:gd name="connsiteY0-2" fmla="*/ 10160 h 2966720"/>
              <a:gd name="connsiteX1-3" fmla="*/ 6129361 w 6129361"/>
              <a:gd name="connsiteY1-4" fmla="*/ 0 h 2966720"/>
              <a:gd name="connsiteX2-5" fmla="*/ 6126480 w 6129361"/>
              <a:gd name="connsiteY2-6" fmla="*/ 2966720 h 2966720"/>
              <a:gd name="connsiteX3-7" fmla="*/ 0 w 6129361"/>
              <a:gd name="connsiteY3-8" fmla="*/ 2966720 h 2966720"/>
              <a:gd name="connsiteX4-9" fmla="*/ 0 w 6129361"/>
              <a:gd name="connsiteY4-10" fmla="*/ 2011680 h 29667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29361" h="2966720">
                <a:moveTo>
                  <a:pt x="5933440" y="10160"/>
                </a:moveTo>
                <a:lnTo>
                  <a:pt x="6129361" y="0"/>
                </a:lnTo>
                <a:cubicBezTo>
                  <a:pt x="6128401" y="988907"/>
                  <a:pt x="6127440" y="1977813"/>
                  <a:pt x="6126480" y="2966720"/>
                </a:cubicBezTo>
                <a:lnTo>
                  <a:pt x="0" y="2966720"/>
                </a:lnTo>
                <a:lnTo>
                  <a:pt x="0" y="2011680"/>
                </a:lnTo>
              </a:path>
            </a:pathLst>
          </a:custGeom>
          <a:noFill/>
          <a:ln w="41275" cmpd="sng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cxnSp>
        <p:nvCxnSpPr>
          <p:cNvPr id="339" name="Straight Arrow Connector 338"/>
          <p:cNvCxnSpPr>
            <a:stCxn id="78" idx="0"/>
            <a:endCxn id="61" idx="2"/>
          </p:cNvCxnSpPr>
          <p:nvPr/>
        </p:nvCxnSpPr>
        <p:spPr>
          <a:xfrm flipV="1">
            <a:off x="4068715" y="2535504"/>
            <a:ext cx="0" cy="976098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99179" y="316401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n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44133" y="337941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y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32423" y="571714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y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02680" y="518116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n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023331" y="541350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n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83707" y="481175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y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023331" y="456602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y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79558" y="40359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n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009021" y="38531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n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29686" y="327390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y</a:t>
            </a:r>
            <a:endParaRPr lang="en-US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955385" y="511279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y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773440" y="49281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n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149371" y="1846315"/>
            <a:ext cx="1584960" cy="690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Gill Sans MT" panose="020B0502020104020203" pitchFamily="34" charset="0"/>
              </a:rPr>
              <a:t>Update packet weight </a:t>
            </a:r>
            <a:r>
              <a:rPr lang="el-GR" sz="1200" dirty="0">
                <a:latin typeface="+mj-lt"/>
                <a:cs typeface="Times New Roman" panose="02020603050405020304"/>
              </a:rPr>
              <a:t>Δ</a:t>
            </a:r>
            <a:r>
              <a:rPr lang="en-US" sz="1200" i="1" dirty="0">
                <a:latin typeface="Gill Sans MT" panose="020B0502020104020203" pitchFamily="34" charset="0"/>
                <a:cs typeface="Times New Roman" panose="02020603050405020304"/>
              </a:rPr>
              <a:t>w</a:t>
            </a:r>
            <a:r>
              <a:rPr lang="en-US" sz="1200" dirty="0">
                <a:latin typeface="Gill Sans MT" panose="020B0502020104020203" pitchFamily="34" charset="0"/>
                <a:cs typeface="Times New Roman" panose="02020603050405020304"/>
              </a:rPr>
              <a:t>=</a:t>
            </a:r>
            <a:r>
              <a:rPr lang="en-US" sz="1200" i="1" dirty="0">
                <a:latin typeface="Gill Sans MT" panose="020B0502020104020203" pitchFamily="34" charset="0"/>
                <a:cs typeface="Times New Roman" panose="02020603050405020304"/>
              </a:rPr>
              <a:t>w</a:t>
            </a:r>
            <a:r>
              <a:rPr lang="en-US" sz="1200" dirty="0">
                <a:latin typeface="Gill Sans MT" panose="020B0502020104020203" pitchFamily="34" charset="0"/>
                <a:cs typeface="Times New Roman" panose="02020603050405020304"/>
              </a:rPr>
              <a:t>*[1-exp(-</a:t>
            </a:r>
            <a:r>
              <a:rPr lang="en-US" sz="1200" i="1" dirty="0">
                <a:latin typeface="Gill Sans MT" panose="020B0502020104020203" pitchFamily="34" charset="0"/>
              </a:rPr>
              <a:t>µ</a:t>
            </a:r>
            <a:r>
              <a:rPr lang="en-US" sz="1200" baseline="-25000" dirty="0">
                <a:latin typeface="Gill Sans MT" panose="020B0502020104020203" pitchFamily="34" charset="0"/>
              </a:rPr>
              <a:t>a</a:t>
            </a:r>
            <a:r>
              <a:rPr lang="en-US" sz="1200" i="1" dirty="0">
                <a:latin typeface="Gill Sans MT" panose="020B0502020104020203" pitchFamily="34" charset="0"/>
              </a:rPr>
              <a:t>d</a:t>
            </a:r>
            <a:r>
              <a:rPr lang="en-US" sz="1200" dirty="0">
                <a:latin typeface="Gill Sans MT" panose="020B0502020104020203" pitchFamily="34" charset="0"/>
                <a:cs typeface="Times New Roman" panose="02020603050405020304"/>
              </a:rPr>
              <a:t>)]</a:t>
            </a:r>
            <a:endParaRPr lang="en-US" sz="1200" dirty="0">
              <a:latin typeface="Gill Sans MT" panose="020B0502020104020203" pitchFamily="34" charset="0"/>
              <a:cs typeface="Times New Roman" panose="02020603050405020304"/>
            </a:endParaRPr>
          </a:p>
          <a:p>
            <a:pPr algn="ctr"/>
            <a:r>
              <a:rPr lang="en-US" sz="1200" i="1" dirty="0">
                <a:latin typeface="Gill Sans MT" panose="020B0502020104020203" pitchFamily="34" charset="0"/>
                <a:cs typeface="Times New Roman" panose="02020603050405020304"/>
              </a:rPr>
              <a:t>w</a:t>
            </a:r>
            <a:r>
              <a:rPr lang="en-US" sz="1200" dirty="0">
                <a:latin typeface="Gill Sans MT" panose="020B0502020104020203" pitchFamily="34" charset="0"/>
                <a:cs typeface="Times New Roman" panose="02020603050405020304"/>
              </a:rPr>
              <a:t>=</a:t>
            </a:r>
            <a:r>
              <a:rPr lang="en-US" sz="1200" i="1" dirty="0">
                <a:latin typeface="Gill Sans MT" panose="020B0502020104020203" pitchFamily="34" charset="0"/>
                <a:cs typeface="Times New Roman" panose="02020603050405020304"/>
              </a:rPr>
              <a:t>w</a:t>
            </a:r>
            <a:r>
              <a:rPr lang="en-US" sz="1200" dirty="0">
                <a:latin typeface="Gill Sans MT" panose="020B0502020104020203" pitchFamily="34" charset="0"/>
                <a:cs typeface="Times New Roman" panose="02020603050405020304"/>
              </a:rPr>
              <a:t>-</a:t>
            </a:r>
            <a:r>
              <a:rPr lang="el-GR" sz="1200" dirty="0">
                <a:cs typeface="Times New Roman" panose="02020603050405020304"/>
              </a:rPr>
              <a:t>Δ</a:t>
            </a:r>
            <a:r>
              <a:rPr lang="en-US" sz="1200" i="1" dirty="0">
                <a:latin typeface="Gill Sans MT" panose="020B0502020104020203" pitchFamily="34" charset="0"/>
                <a:cs typeface="Times New Roman" panose="02020603050405020304"/>
              </a:rPr>
              <a:t>w</a:t>
            </a:r>
            <a:endParaRPr lang="en-US" sz="1200" dirty="0">
              <a:latin typeface="Gill Sans MT" panose="020B0502020104020203" pitchFamily="34" charset="0"/>
            </a:endParaRPr>
          </a:p>
        </p:txBody>
      </p:sp>
      <p:cxnSp>
        <p:nvCxnSpPr>
          <p:cNvPr id="59" name="Straight Arrow Connector 58"/>
          <p:cNvCxnSpPr>
            <a:stCxn id="58" idx="2"/>
            <a:endCxn id="63" idx="0"/>
          </p:cNvCxnSpPr>
          <p:nvPr/>
        </p:nvCxnSpPr>
        <p:spPr>
          <a:xfrm>
            <a:off x="7941851" y="2537195"/>
            <a:ext cx="10889" cy="213360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91440" y="1317458"/>
            <a:ext cx="882603" cy="32289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 MT" panose="020B0502020104020203" pitchFamily="34" charset="0"/>
              </a:rPr>
              <a:t>Start</a:t>
            </a:r>
            <a:endParaRPr lang="en-US" sz="1400" dirty="0">
              <a:latin typeface="Gill Sans MT" panose="020B0502020104020203" pitchFamily="34" charset="0"/>
            </a:endParaRPr>
          </a:p>
        </p:txBody>
      </p:sp>
      <p:cxnSp>
        <p:nvCxnSpPr>
          <p:cNvPr id="76" name="Straight Arrow Connector 75"/>
          <p:cNvCxnSpPr>
            <a:stCxn id="75" idx="2"/>
            <a:endCxn id="40" idx="0"/>
          </p:cNvCxnSpPr>
          <p:nvPr/>
        </p:nvCxnSpPr>
        <p:spPr>
          <a:xfrm flipH="1">
            <a:off x="532741" y="1640350"/>
            <a:ext cx="1" cy="307565"/>
          </a:xfrm>
          <a:prstGeom prst="straightConnector1">
            <a:avLst/>
          </a:prstGeom>
          <a:ln w="41275">
            <a:solidFill>
              <a:schemeClr val="accent4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: Shape 3"/>
          <p:cNvSpPr/>
          <p:nvPr/>
        </p:nvSpPr>
        <p:spPr>
          <a:xfrm>
            <a:off x="5206390" y="2947581"/>
            <a:ext cx="1428388" cy="1044618"/>
          </a:xfrm>
          <a:custGeom>
            <a:avLst/>
            <a:gdLst>
              <a:gd name="connsiteX0" fmla="*/ 0 w 1818824"/>
              <a:gd name="connsiteY0" fmla="*/ 112015 h 1305370"/>
              <a:gd name="connsiteX1" fmla="*/ 704427 w 1818824"/>
              <a:gd name="connsiteY1" fmla="*/ 10415 h 1305370"/>
              <a:gd name="connsiteX2" fmla="*/ 1693334 w 1818824"/>
              <a:gd name="connsiteY2" fmla="*/ 335535 h 1305370"/>
              <a:gd name="connsiteX3" fmla="*/ 1747520 w 1818824"/>
              <a:gd name="connsiteY3" fmla="*/ 870629 h 1305370"/>
              <a:gd name="connsiteX4" fmla="*/ 1165014 w 1818824"/>
              <a:gd name="connsiteY4" fmla="*/ 1297349 h 1305370"/>
              <a:gd name="connsiteX5" fmla="*/ 352214 w 1818824"/>
              <a:gd name="connsiteY5" fmla="*/ 1114469 h 1305370"/>
              <a:gd name="connsiteX6" fmla="*/ 128694 w 1818824"/>
              <a:gd name="connsiteY6" fmla="*/ 687749 h 1305370"/>
              <a:gd name="connsiteX0-1" fmla="*/ 0 w 1730771"/>
              <a:gd name="connsiteY0-2" fmla="*/ 251184 h 1295526"/>
              <a:gd name="connsiteX1-3" fmla="*/ 616374 w 1730771"/>
              <a:gd name="connsiteY1-4" fmla="*/ 571 h 1295526"/>
              <a:gd name="connsiteX2-5" fmla="*/ 1605281 w 1730771"/>
              <a:gd name="connsiteY2-6" fmla="*/ 325691 h 1295526"/>
              <a:gd name="connsiteX3-7" fmla="*/ 1659467 w 1730771"/>
              <a:gd name="connsiteY3-8" fmla="*/ 860785 h 1295526"/>
              <a:gd name="connsiteX4-9" fmla="*/ 1076961 w 1730771"/>
              <a:gd name="connsiteY4-10" fmla="*/ 1287505 h 1295526"/>
              <a:gd name="connsiteX5-11" fmla="*/ 264161 w 1730771"/>
              <a:gd name="connsiteY5-12" fmla="*/ 1104625 h 1295526"/>
              <a:gd name="connsiteX6-13" fmla="*/ 40641 w 1730771"/>
              <a:gd name="connsiteY6-14" fmla="*/ 677905 h 1295526"/>
              <a:gd name="connsiteX0-15" fmla="*/ 0 w 1730771"/>
              <a:gd name="connsiteY0-16" fmla="*/ 252080 h 1296422"/>
              <a:gd name="connsiteX1-17" fmla="*/ 616374 w 1730771"/>
              <a:gd name="connsiteY1-18" fmla="*/ 1467 h 1296422"/>
              <a:gd name="connsiteX2-19" fmla="*/ 1605281 w 1730771"/>
              <a:gd name="connsiteY2-20" fmla="*/ 326587 h 1296422"/>
              <a:gd name="connsiteX3-21" fmla="*/ 1659467 w 1730771"/>
              <a:gd name="connsiteY3-22" fmla="*/ 861681 h 1296422"/>
              <a:gd name="connsiteX4-23" fmla="*/ 1076961 w 1730771"/>
              <a:gd name="connsiteY4-24" fmla="*/ 1288401 h 1296422"/>
              <a:gd name="connsiteX5-25" fmla="*/ 264161 w 1730771"/>
              <a:gd name="connsiteY5-26" fmla="*/ 1105521 h 1296422"/>
              <a:gd name="connsiteX6-27" fmla="*/ 40641 w 1730771"/>
              <a:gd name="connsiteY6-28" fmla="*/ 678801 h 1296422"/>
              <a:gd name="connsiteX0-29" fmla="*/ 27093 w 1690130"/>
              <a:gd name="connsiteY0-30" fmla="*/ 338687 h 1294976"/>
              <a:gd name="connsiteX1-31" fmla="*/ 575733 w 1690130"/>
              <a:gd name="connsiteY1-32" fmla="*/ 21 h 1294976"/>
              <a:gd name="connsiteX2-33" fmla="*/ 1564640 w 1690130"/>
              <a:gd name="connsiteY2-34" fmla="*/ 325141 h 1294976"/>
              <a:gd name="connsiteX3-35" fmla="*/ 1618826 w 1690130"/>
              <a:gd name="connsiteY3-36" fmla="*/ 860235 h 1294976"/>
              <a:gd name="connsiteX4-37" fmla="*/ 1036320 w 1690130"/>
              <a:gd name="connsiteY4-38" fmla="*/ 1286955 h 1294976"/>
              <a:gd name="connsiteX5-39" fmla="*/ 223520 w 1690130"/>
              <a:gd name="connsiteY5-40" fmla="*/ 1104075 h 1294976"/>
              <a:gd name="connsiteX6-41" fmla="*/ 0 w 1690130"/>
              <a:gd name="connsiteY6-42" fmla="*/ 677355 h 1294976"/>
              <a:gd name="connsiteX0-43" fmla="*/ 27093 w 1675003"/>
              <a:gd name="connsiteY0-44" fmla="*/ 365778 h 1322067"/>
              <a:gd name="connsiteX1-45" fmla="*/ 846666 w 1675003"/>
              <a:gd name="connsiteY1-46" fmla="*/ 18 h 1322067"/>
              <a:gd name="connsiteX2-47" fmla="*/ 1564640 w 1675003"/>
              <a:gd name="connsiteY2-48" fmla="*/ 352232 h 1322067"/>
              <a:gd name="connsiteX3-49" fmla="*/ 1618826 w 1675003"/>
              <a:gd name="connsiteY3-50" fmla="*/ 887326 h 1322067"/>
              <a:gd name="connsiteX4-51" fmla="*/ 1036320 w 1675003"/>
              <a:gd name="connsiteY4-52" fmla="*/ 1314046 h 1322067"/>
              <a:gd name="connsiteX5-53" fmla="*/ 223520 w 1675003"/>
              <a:gd name="connsiteY5-54" fmla="*/ 1131166 h 1322067"/>
              <a:gd name="connsiteX6-55" fmla="*/ 0 w 1675003"/>
              <a:gd name="connsiteY6-56" fmla="*/ 704446 h 1322067"/>
              <a:gd name="connsiteX0-57" fmla="*/ 0 w 1647910"/>
              <a:gd name="connsiteY0-58" fmla="*/ 365778 h 1322013"/>
              <a:gd name="connsiteX1-59" fmla="*/ 819573 w 1647910"/>
              <a:gd name="connsiteY1-60" fmla="*/ 18 h 1322013"/>
              <a:gd name="connsiteX2-61" fmla="*/ 1537547 w 1647910"/>
              <a:gd name="connsiteY2-62" fmla="*/ 352232 h 1322013"/>
              <a:gd name="connsiteX3-63" fmla="*/ 1591733 w 1647910"/>
              <a:gd name="connsiteY3-64" fmla="*/ 887326 h 1322013"/>
              <a:gd name="connsiteX4-65" fmla="*/ 1009227 w 1647910"/>
              <a:gd name="connsiteY4-66" fmla="*/ 1314046 h 1322013"/>
              <a:gd name="connsiteX5-67" fmla="*/ 196427 w 1647910"/>
              <a:gd name="connsiteY5-68" fmla="*/ 1131166 h 1322013"/>
              <a:gd name="connsiteX6-69" fmla="*/ 40640 w 1647910"/>
              <a:gd name="connsiteY6-70" fmla="*/ 711219 h 1322013"/>
              <a:gd name="connsiteX0-71" fmla="*/ 0 w 1647910"/>
              <a:gd name="connsiteY0-72" fmla="*/ 365778 h 1343147"/>
              <a:gd name="connsiteX1-73" fmla="*/ 819573 w 1647910"/>
              <a:gd name="connsiteY1-74" fmla="*/ 18 h 1343147"/>
              <a:gd name="connsiteX2-75" fmla="*/ 1537547 w 1647910"/>
              <a:gd name="connsiteY2-76" fmla="*/ 352232 h 1343147"/>
              <a:gd name="connsiteX3-77" fmla="*/ 1591733 w 1647910"/>
              <a:gd name="connsiteY3-78" fmla="*/ 887326 h 1343147"/>
              <a:gd name="connsiteX4-79" fmla="*/ 1009227 w 1647910"/>
              <a:gd name="connsiteY4-80" fmla="*/ 1314046 h 1343147"/>
              <a:gd name="connsiteX5-81" fmla="*/ 399627 w 1647910"/>
              <a:gd name="connsiteY5-82" fmla="*/ 1239539 h 1343147"/>
              <a:gd name="connsiteX6-83" fmla="*/ 40640 w 1647910"/>
              <a:gd name="connsiteY6-84" fmla="*/ 711219 h 13431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</a:cxnLst>
            <a:rect l="l" t="t" r="r" b="b"/>
            <a:pathLst>
              <a:path w="1647910" h="1343147">
                <a:moveTo>
                  <a:pt x="0" y="365778"/>
                </a:moveTo>
                <a:cubicBezTo>
                  <a:pt x="204329" y="167658"/>
                  <a:pt x="563315" y="2276"/>
                  <a:pt x="819573" y="18"/>
                </a:cubicBezTo>
                <a:cubicBezTo>
                  <a:pt x="1075831" y="-2240"/>
                  <a:pt x="1408854" y="204347"/>
                  <a:pt x="1537547" y="352232"/>
                </a:cubicBezTo>
                <a:cubicBezTo>
                  <a:pt x="1666240" y="500117"/>
                  <a:pt x="1679786" y="727024"/>
                  <a:pt x="1591733" y="887326"/>
                </a:cubicBezTo>
                <a:cubicBezTo>
                  <a:pt x="1503680" y="1047628"/>
                  <a:pt x="1207911" y="1255344"/>
                  <a:pt x="1009227" y="1314046"/>
                </a:cubicBezTo>
                <a:cubicBezTo>
                  <a:pt x="810543" y="1372748"/>
                  <a:pt x="561058" y="1340010"/>
                  <a:pt x="399627" y="1239539"/>
                </a:cubicBezTo>
                <a:cubicBezTo>
                  <a:pt x="238196" y="1139068"/>
                  <a:pt x="66040" y="873779"/>
                  <a:pt x="40640" y="711219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: Shape 4"/>
          <p:cNvSpPr/>
          <p:nvPr/>
        </p:nvSpPr>
        <p:spPr>
          <a:xfrm>
            <a:off x="3489594" y="2659616"/>
            <a:ext cx="3450213" cy="1628436"/>
          </a:xfrm>
          <a:custGeom>
            <a:avLst/>
            <a:gdLst>
              <a:gd name="connsiteX0" fmla="*/ 114196 w 3674110"/>
              <a:gd name="connsiteY0" fmla="*/ 59335 h 1648268"/>
              <a:gd name="connsiteX1" fmla="*/ 1821076 w 3674110"/>
              <a:gd name="connsiteY1" fmla="*/ 25468 h 1648268"/>
              <a:gd name="connsiteX2" fmla="*/ 3426356 w 3674110"/>
              <a:gd name="connsiteY2" fmla="*/ 99975 h 1648268"/>
              <a:gd name="connsiteX3" fmla="*/ 3643103 w 3674110"/>
              <a:gd name="connsiteY3" fmla="*/ 1061788 h 1648268"/>
              <a:gd name="connsiteX4" fmla="*/ 3162196 w 3674110"/>
              <a:gd name="connsiteY4" fmla="*/ 1630748 h 1648268"/>
              <a:gd name="connsiteX5" fmla="*/ 1780436 w 3674110"/>
              <a:gd name="connsiteY5" fmla="*/ 1434322 h 1648268"/>
              <a:gd name="connsiteX6" fmla="*/ 1116650 w 3674110"/>
              <a:gd name="connsiteY6" fmla="*/ 750215 h 1648268"/>
              <a:gd name="connsiteX7" fmla="*/ 236116 w 3674110"/>
              <a:gd name="connsiteY7" fmla="*/ 526695 h 1648268"/>
              <a:gd name="connsiteX8" fmla="*/ 12596 w 3674110"/>
              <a:gd name="connsiteY8" fmla="*/ 330268 h 1648268"/>
              <a:gd name="connsiteX9" fmla="*/ 32916 w 3674110"/>
              <a:gd name="connsiteY9" fmla="*/ 316722 h 1648268"/>
              <a:gd name="connsiteX10" fmla="*/ 73556 w 3674110"/>
              <a:gd name="connsiteY10" fmla="*/ 248988 h 1648268"/>
              <a:gd name="connsiteX0-1" fmla="*/ 107435 w 3667349"/>
              <a:gd name="connsiteY0-2" fmla="*/ 59335 h 1648268"/>
              <a:gd name="connsiteX1-3" fmla="*/ 1814315 w 3667349"/>
              <a:gd name="connsiteY1-4" fmla="*/ 25468 h 1648268"/>
              <a:gd name="connsiteX2-5" fmla="*/ 3419595 w 3667349"/>
              <a:gd name="connsiteY2-6" fmla="*/ 99975 h 1648268"/>
              <a:gd name="connsiteX3-7" fmla="*/ 3636342 w 3667349"/>
              <a:gd name="connsiteY3-8" fmla="*/ 1061788 h 1648268"/>
              <a:gd name="connsiteX4-9" fmla="*/ 3155435 w 3667349"/>
              <a:gd name="connsiteY4-10" fmla="*/ 1630748 h 1648268"/>
              <a:gd name="connsiteX5-11" fmla="*/ 1773675 w 3667349"/>
              <a:gd name="connsiteY5-12" fmla="*/ 1434322 h 1648268"/>
              <a:gd name="connsiteX6-13" fmla="*/ 1109889 w 3667349"/>
              <a:gd name="connsiteY6-14" fmla="*/ 750215 h 1648268"/>
              <a:gd name="connsiteX7-15" fmla="*/ 229355 w 3667349"/>
              <a:gd name="connsiteY7-16" fmla="*/ 526695 h 1648268"/>
              <a:gd name="connsiteX8-17" fmla="*/ 5835 w 3667349"/>
              <a:gd name="connsiteY8-18" fmla="*/ 330268 h 1648268"/>
              <a:gd name="connsiteX9-19" fmla="*/ 66795 w 3667349"/>
              <a:gd name="connsiteY9-20" fmla="*/ 248988 h 1648268"/>
              <a:gd name="connsiteX0-21" fmla="*/ 101600 w 3661514"/>
              <a:gd name="connsiteY0-22" fmla="*/ 59335 h 1648268"/>
              <a:gd name="connsiteX1-23" fmla="*/ 1808480 w 3661514"/>
              <a:gd name="connsiteY1-24" fmla="*/ 25468 h 1648268"/>
              <a:gd name="connsiteX2-25" fmla="*/ 3413760 w 3661514"/>
              <a:gd name="connsiteY2-26" fmla="*/ 99975 h 1648268"/>
              <a:gd name="connsiteX3-27" fmla="*/ 3630507 w 3661514"/>
              <a:gd name="connsiteY3-28" fmla="*/ 1061788 h 1648268"/>
              <a:gd name="connsiteX4-29" fmla="*/ 3149600 w 3661514"/>
              <a:gd name="connsiteY4-30" fmla="*/ 1630748 h 1648268"/>
              <a:gd name="connsiteX5-31" fmla="*/ 1767840 w 3661514"/>
              <a:gd name="connsiteY5-32" fmla="*/ 1434322 h 1648268"/>
              <a:gd name="connsiteX6-33" fmla="*/ 1104054 w 3661514"/>
              <a:gd name="connsiteY6-34" fmla="*/ 750215 h 1648268"/>
              <a:gd name="connsiteX7-35" fmla="*/ 223520 w 3661514"/>
              <a:gd name="connsiteY7-36" fmla="*/ 526695 h 1648268"/>
              <a:gd name="connsiteX8-37" fmla="*/ 0 w 3661514"/>
              <a:gd name="connsiteY8-38" fmla="*/ 330268 h 1648268"/>
              <a:gd name="connsiteX0-39" fmla="*/ 331893 w 3661514"/>
              <a:gd name="connsiteY0-40" fmla="*/ 130997 h 1652197"/>
              <a:gd name="connsiteX1-41" fmla="*/ 1808480 w 3661514"/>
              <a:gd name="connsiteY1-42" fmla="*/ 29397 h 1652197"/>
              <a:gd name="connsiteX2-43" fmla="*/ 3413760 w 3661514"/>
              <a:gd name="connsiteY2-44" fmla="*/ 103904 h 1652197"/>
              <a:gd name="connsiteX3-45" fmla="*/ 3630507 w 3661514"/>
              <a:gd name="connsiteY3-46" fmla="*/ 1065717 h 1652197"/>
              <a:gd name="connsiteX4-47" fmla="*/ 3149600 w 3661514"/>
              <a:gd name="connsiteY4-48" fmla="*/ 1634677 h 1652197"/>
              <a:gd name="connsiteX5-49" fmla="*/ 1767840 w 3661514"/>
              <a:gd name="connsiteY5-50" fmla="*/ 1438251 h 1652197"/>
              <a:gd name="connsiteX6-51" fmla="*/ 1104054 w 3661514"/>
              <a:gd name="connsiteY6-52" fmla="*/ 754144 h 1652197"/>
              <a:gd name="connsiteX7-53" fmla="*/ 223520 w 3661514"/>
              <a:gd name="connsiteY7-54" fmla="*/ 530624 h 1652197"/>
              <a:gd name="connsiteX8-55" fmla="*/ 0 w 3661514"/>
              <a:gd name="connsiteY8-56" fmla="*/ 334197 h 1652197"/>
              <a:gd name="connsiteX0-57" fmla="*/ 331893 w 3661514"/>
              <a:gd name="connsiteY0-58" fmla="*/ 130997 h 1652197"/>
              <a:gd name="connsiteX1-59" fmla="*/ 1808480 w 3661514"/>
              <a:gd name="connsiteY1-60" fmla="*/ 29397 h 1652197"/>
              <a:gd name="connsiteX2-61" fmla="*/ 3413760 w 3661514"/>
              <a:gd name="connsiteY2-62" fmla="*/ 103904 h 1652197"/>
              <a:gd name="connsiteX3-63" fmla="*/ 3630507 w 3661514"/>
              <a:gd name="connsiteY3-64" fmla="*/ 1065717 h 1652197"/>
              <a:gd name="connsiteX4-65" fmla="*/ 3149600 w 3661514"/>
              <a:gd name="connsiteY4-66" fmla="*/ 1634677 h 1652197"/>
              <a:gd name="connsiteX5-67" fmla="*/ 1767840 w 3661514"/>
              <a:gd name="connsiteY5-68" fmla="*/ 1438251 h 1652197"/>
              <a:gd name="connsiteX6-69" fmla="*/ 1104054 w 3661514"/>
              <a:gd name="connsiteY6-70" fmla="*/ 754144 h 1652197"/>
              <a:gd name="connsiteX7-71" fmla="*/ 223520 w 3661514"/>
              <a:gd name="connsiteY7-72" fmla="*/ 530624 h 1652197"/>
              <a:gd name="connsiteX8-73" fmla="*/ 0 w 3661514"/>
              <a:gd name="connsiteY8-74" fmla="*/ 334197 h 1652197"/>
              <a:gd name="connsiteX0-75" fmla="*/ 331893 w 3661514"/>
              <a:gd name="connsiteY0-76" fmla="*/ 130997 h 1652300"/>
              <a:gd name="connsiteX1-77" fmla="*/ 1808480 w 3661514"/>
              <a:gd name="connsiteY1-78" fmla="*/ 29397 h 1652300"/>
              <a:gd name="connsiteX2-79" fmla="*/ 3413760 w 3661514"/>
              <a:gd name="connsiteY2-80" fmla="*/ 103904 h 1652300"/>
              <a:gd name="connsiteX3-81" fmla="*/ 3630507 w 3661514"/>
              <a:gd name="connsiteY3-82" fmla="*/ 1065717 h 1652300"/>
              <a:gd name="connsiteX4-83" fmla="*/ 3149600 w 3661514"/>
              <a:gd name="connsiteY4-84" fmla="*/ 1634677 h 1652300"/>
              <a:gd name="connsiteX5-85" fmla="*/ 1767840 w 3661514"/>
              <a:gd name="connsiteY5-86" fmla="*/ 1438251 h 1652300"/>
              <a:gd name="connsiteX6-87" fmla="*/ 1192107 w 3661514"/>
              <a:gd name="connsiteY6-88" fmla="*/ 747371 h 1652300"/>
              <a:gd name="connsiteX7-89" fmla="*/ 223520 w 3661514"/>
              <a:gd name="connsiteY7-90" fmla="*/ 530624 h 1652300"/>
              <a:gd name="connsiteX8-91" fmla="*/ 0 w 3661514"/>
              <a:gd name="connsiteY8-92" fmla="*/ 334197 h 1652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3661514" h="1652300">
                <a:moveTo>
                  <a:pt x="331893" y="130997"/>
                </a:moveTo>
                <a:cubicBezTo>
                  <a:pt x="936413" y="29397"/>
                  <a:pt x="1294836" y="33912"/>
                  <a:pt x="1808480" y="29397"/>
                </a:cubicBezTo>
                <a:cubicBezTo>
                  <a:pt x="2322124" y="24882"/>
                  <a:pt x="3110089" y="-68816"/>
                  <a:pt x="3413760" y="103904"/>
                </a:cubicBezTo>
                <a:cubicBezTo>
                  <a:pt x="3717431" y="276624"/>
                  <a:pt x="3674534" y="810588"/>
                  <a:pt x="3630507" y="1065717"/>
                </a:cubicBezTo>
                <a:cubicBezTo>
                  <a:pt x="3586480" y="1320846"/>
                  <a:pt x="3460044" y="1572588"/>
                  <a:pt x="3149600" y="1634677"/>
                </a:cubicBezTo>
                <a:cubicBezTo>
                  <a:pt x="2839156" y="1696766"/>
                  <a:pt x="2094089" y="1586135"/>
                  <a:pt x="1767840" y="1438251"/>
                </a:cubicBezTo>
                <a:cubicBezTo>
                  <a:pt x="1441591" y="1290367"/>
                  <a:pt x="1449494" y="898642"/>
                  <a:pt x="1192107" y="747371"/>
                </a:cubicBezTo>
                <a:cubicBezTo>
                  <a:pt x="934720" y="596100"/>
                  <a:pt x="422204" y="599486"/>
                  <a:pt x="223520" y="530624"/>
                </a:cubicBezTo>
                <a:cubicBezTo>
                  <a:pt x="24836" y="461762"/>
                  <a:pt x="27093" y="380482"/>
                  <a:pt x="0" y="334197"/>
                </a:cubicBezTo>
              </a:path>
            </a:pathLst>
          </a:custGeom>
          <a:noFill/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Source Types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sz="14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Point sources:</a:t>
            </a:r>
            <a:endParaRPr lang="en-US" b="1" dirty="0"/>
          </a:p>
          <a:p>
            <a:pPr lvl="1"/>
            <a:r>
              <a:rPr lang="en-US" dirty="0"/>
              <a:t>Pencil beam, isotropic source, cone beam</a:t>
            </a:r>
            <a:endParaRPr lang="en-US" dirty="0"/>
          </a:p>
          <a:p>
            <a:r>
              <a:rPr lang="en-US" b="1" dirty="0"/>
              <a:t>Line sources:</a:t>
            </a:r>
            <a:endParaRPr lang="en-US" b="1" dirty="0"/>
          </a:p>
          <a:p>
            <a:pPr lvl="1"/>
            <a:r>
              <a:rPr lang="en-US" dirty="0"/>
              <a:t>Isotropic line source, slit source</a:t>
            </a:r>
            <a:endParaRPr lang="en-US" dirty="0"/>
          </a:p>
          <a:p>
            <a:r>
              <a:rPr lang="en-US" b="1" dirty="0"/>
              <a:t>Area sources:</a:t>
            </a:r>
            <a:endParaRPr lang="en-US" b="1" dirty="0"/>
          </a:p>
          <a:p>
            <a:pPr lvl="1"/>
            <a:r>
              <a:rPr lang="en-US" dirty="0"/>
              <a:t>Planar, disk, Fourier domain source, Gaussian source, arbitrary 2D pattern source (load a 2D array)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All area/line sources support convergent and divergent beams (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cfg.srcdir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=[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vx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vy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vz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focal_length</a:t>
            </a:r>
            <a:r>
              <a:rPr lang="en-US" sz="1200" dirty="0">
                <a:solidFill>
                  <a:srgbClr val="00B050"/>
                </a:solidFill>
                <a:latin typeface="Consolas" panose="020B0609020204030204" pitchFamily="49" charset="0"/>
              </a:rPr>
              <a:t>]</a:t>
            </a:r>
            <a:r>
              <a:rPr lang="en-US" dirty="0"/>
              <a:t>)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5705461" y="1978659"/>
            <a:ext cx="447040" cy="670560"/>
          </a:xfrm>
          <a:prstGeom prst="straightConnector1">
            <a:avLst/>
          </a:prstGeom>
          <a:ln w="47625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827381" y="172465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charset="0"/>
              </a:rPr>
              <a:t>p0</a:t>
            </a:r>
            <a:endParaRPr lang="en-US" dirty="0">
              <a:latin typeface="Calibri" panose="020F050202020403020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182981" y="231393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charset="0"/>
              </a:rPr>
              <a:t>v0</a:t>
            </a:r>
            <a:endParaRPr lang="en-US" dirty="0">
              <a:latin typeface="Calibri" panose="020F050202020403020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6922955" y="1532889"/>
            <a:ext cx="1508503" cy="1562100"/>
            <a:chOff x="6716017" y="2529840"/>
            <a:chExt cx="1508503" cy="1562100"/>
          </a:xfrm>
        </p:grpSpPr>
        <p:grpSp>
          <p:nvGrpSpPr>
            <p:cNvPr id="64" name="Group 63"/>
            <p:cNvGrpSpPr/>
            <p:nvPr/>
          </p:nvGrpSpPr>
          <p:grpSpPr>
            <a:xfrm>
              <a:off x="6736080" y="3337559"/>
              <a:ext cx="1488440" cy="1"/>
              <a:chOff x="6725920" y="3337559"/>
              <a:chExt cx="1488440" cy="1"/>
            </a:xfrm>
          </p:grpSpPr>
          <p:cxnSp>
            <p:nvCxnSpPr>
              <p:cNvPr id="82" name="Straight Arrow Connector 81"/>
              <p:cNvCxnSpPr/>
              <p:nvPr/>
            </p:nvCxnSpPr>
            <p:spPr>
              <a:xfrm rot="16200000">
                <a:off x="7843520" y="2966720"/>
                <a:ext cx="0" cy="741680"/>
              </a:xfrm>
              <a:prstGeom prst="straightConnector1">
                <a:avLst/>
              </a:prstGeom>
              <a:ln w="47625"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rot="5400000" flipH="1">
                <a:off x="7096760" y="2966719"/>
                <a:ext cx="0" cy="741680"/>
              </a:xfrm>
              <a:prstGeom prst="straightConnector1">
                <a:avLst/>
              </a:prstGeom>
              <a:ln w="47625"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/>
            <p:cNvGrpSpPr/>
            <p:nvPr/>
          </p:nvGrpSpPr>
          <p:grpSpPr>
            <a:xfrm>
              <a:off x="7477760" y="2600960"/>
              <a:ext cx="0" cy="1483360"/>
              <a:chOff x="7487920" y="2611120"/>
              <a:chExt cx="0" cy="1483360"/>
            </a:xfrm>
          </p:grpSpPr>
          <p:cxnSp>
            <p:nvCxnSpPr>
              <p:cNvPr id="80" name="Straight Arrow Connector 79"/>
              <p:cNvCxnSpPr/>
              <p:nvPr/>
            </p:nvCxnSpPr>
            <p:spPr>
              <a:xfrm>
                <a:off x="7487920" y="3352800"/>
                <a:ext cx="0" cy="741680"/>
              </a:xfrm>
              <a:prstGeom prst="straightConnector1">
                <a:avLst/>
              </a:prstGeom>
              <a:ln w="47625"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7487920" y="2611120"/>
                <a:ext cx="0" cy="741680"/>
              </a:xfrm>
              <a:prstGeom prst="straightConnector1">
                <a:avLst/>
              </a:prstGeom>
              <a:ln w="47625"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/>
            <p:cNvGrpSpPr/>
            <p:nvPr/>
          </p:nvGrpSpPr>
          <p:grpSpPr>
            <a:xfrm rot="18733333">
              <a:off x="6736080" y="3347719"/>
              <a:ext cx="1488440" cy="1"/>
              <a:chOff x="6725920" y="3337559"/>
              <a:chExt cx="1488440" cy="1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rot="16200000">
                <a:off x="7843520" y="2966720"/>
                <a:ext cx="0" cy="741680"/>
              </a:xfrm>
              <a:prstGeom prst="straightConnector1">
                <a:avLst/>
              </a:prstGeom>
              <a:ln w="47625"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rot="5400000" flipH="1">
                <a:off x="7096760" y="2966719"/>
                <a:ext cx="0" cy="741680"/>
              </a:xfrm>
              <a:prstGeom prst="straightConnector1">
                <a:avLst/>
              </a:prstGeom>
              <a:ln w="47625"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 rot="13333333">
              <a:off x="6736080" y="3347719"/>
              <a:ext cx="1488440" cy="1"/>
              <a:chOff x="6725920" y="3337559"/>
              <a:chExt cx="1488440" cy="1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rot="16200000">
                <a:off x="7843520" y="2966720"/>
                <a:ext cx="0" cy="741680"/>
              </a:xfrm>
              <a:prstGeom prst="straightConnector1">
                <a:avLst/>
              </a:prstGeom>
              <a:ln w="47625"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/>
              <p:cNvCxnSpPr/>
              <p:nvPr/>
            </p:nvCxnSpPr>
            <p:spPr>
              <a:xfrm rot="5400000" flipH="1">
                <a:off x="7096760" y="2966719"/>
                <a:ext cx="0" cy="741680"/>
              </a:xfrm>
              <a:prstGeom prst="straightConnector1">
                <a:avLst/>
              </a:prstGeom>
              <a:ln w="47625">
                <a:headEnd type="oval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7560098" y="303097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panose="020F0502020204030204" charset="0"/>
                </a:rPr>
                <a:t>p0</a:t>
              </a:r>
              <a:endParaRPr lang="en-US" dirty="0">
                <a:latin typeface="Calibri" panose="020F050202020403020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577732" y="252984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libri" panose="020F0502020204030204" charset="0"/>
                </a:rPr>
                <a:t>v0</a:t>
              </a:r>
              <a:endParaRPr lang="en-US" dirty="0">
                <a:latin typeface="Calibri" panose="020F0502020204030204" charset="0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6716017" y="2611120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5E9EFF">
                    <a:alpha val="52000"/>
                  </a:srgbClr>
                </a:gs>
                <a:gs pos="57000">
                  <a:srgbClr val="85C2FF">
                    <a:alpha val="23000"/>
                  </a:srgbClr>
                </a:gs>
                <a:gs pos="70000">
                  <a:srgbClr val="C4D6EB">
                    <a:alpha val="32000"/>
                  </a:srgbClr>
                </a:gs>
                <a:gs pos="100000">
                  <a:srgbClr val="FFEBFA">
                    <a:alpha val="62000"/>
                  </a:srgbClr>
                </a:gs>
              </a:gsLst>
              <a:lin ang="21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Freeform: Shape 7"/>
          <p:cNvSpPr/>
          <p:nvPr/>
        </p:nvSpPr>
        <p:spPr>
          <a:xfrm>
            <a:off x="5791808" y="4218344"/>
            <a:ext cx="1395307" cy="426720"/>
          </a:xfrm>
          <a:custGeom>
            <a:avLst/>
            <a:gdLst>
              <a:gd name="connsiteX0" fmla="*/ 0 w 1395307"/>
              <a:gd name="connsiteY0" fmla="*/ 6773 h 426720"/>
              <a:gd name="connsiteX1" fmla="*/ 453813 w 1395307"/>
              <a:gd name="connsiteY1" fmla="*/ 426720 h 426720"/>
              <a:gd name="connsiteX2" fmla="*/ 1395307 w 1395307"/>
              <a:gd name="connsiteY2" fmla="*/ 426720 h 426720"/>
              <a:gd name="connsiteX3" fmla="*/ 968587 w 1395307"/>
              <a:gd name="connsiteY3" fmla="*/ 0 h 426720"/>
              <a:gd name="connsiteX4" fmla="*/ 0 w 1395307"/>
              <a:gd name="connsiteY4" fmla="*/ 6773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307" h="426720">
                <a:moveTo>
                  <a:pt x="0" y="6773"/>
                </a:moveTo>
                <a:lnTo>
                  <a:pt x="453813" y="426720"/>
                </a:lnTo>
                <a:lnTo>
                  <a:pt x="1395307" y="426720"/>
                </a:lnTo>
                <a:lnTo>
                  <a:pt x="968587" y="0"/>
                </a:lnTo>
                <a:lnTo>
                  <a:pt x="0" y="677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3465021">
            <a:off x="7434290" y="4240956"/>
            <a:ext cx="680436" cy="3814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7784670" y="4047189"/>
            <a:ext cx="453696" cy="384514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5" name="Freeform: Shape 84"/>
          <p:cNvSpPr/>
          <p:nvPr/>
        </p:nvSpPr>
        <p:spPr>
          <a:xfrm rot="16200000">
            <a:off x="1854202" y="5963919"/>
            <a:ext cx="985520" cy="335280"/>
          </a:xfrm>
          <a:custGeom>
            <a:avLst/>
            <a:gdLst>
              <a:gd name="connsiteX0" fmla="*/ 0 w 1395307"/>
              <a:gd name="connsiteY0" fmla="*/ 6773 h 426720"/>
              <a:gd name="connsiteX1" fmla="*/ 453813 w 1395307"/>
              <a:gd name="connsiteY1" fmla="*/ 426720 h 426720"/>
              <a:gd name="connsiteX2" fmla="*/ 1395307 w 1395307"/>
              <a:gd name="connsiteY2" fmla="*/ 426720 h 426720"/>
              <a:gd name="connsiteX3" fmla="*/ 968587 w 1395307"/>
              <a:gd name="connsiteY3" fmla="*/ 0 h 426720"/>
              <a:gd name="connsiteX4" fmla="*/ 0 w 1395307"/>
              <a:gd name="connsiteY4" fmla="*/ 6773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307" h="426720">
                <a:moveTo>
                  <a:pt x="0" y="6773"/>
                </a:moveTo>
                <a:lnTo>
                  <a:pt x="453813" y="426720"/>
                </a:lnTo>
                <a:lnTo>
                  <a:pt x="1395307" y="426720"/>
                </a:lnTo>
                <a:lnTo>
                  <a:pt x="968587" y="0"/>
                </a:lnTo>
                <a:lnTo>
                  <a:pt x="0" y="677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76200" y="6130843"/>
            <a:ext cx="5540203" cy="715"/>
          </a:xfrm>
          <a:prstGeom prst="straightConnector1">
            <a:avLst/>
          </a:prstGeom>
          <a:ln w="47625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1109797" y="5939093"/>
            <a:ext cx="1232086" cy="1917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109797" y="6213563"/>
            <a:ext cx="10695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FF0000"/>
                </a:solidFill>
                <a:latin typeface="Consolas" panose="020B0609020204030204" pitchFamily="49" charset="0"/>
              </a:rPr>
              <a:t>focal_length</a:t>
            </a:r>
            <a:endParaRPr lang="en-US" sz="105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B050"/>
                </a:solidFill>
                <a:latin typeface="Consolas" panose="020B0609020204030204" pitchFamily="49" charset="0"/>
              </a:rPr>
              <a:t>(negative)</a:t>
            </a:r>
            <a:endParaRPr lang="en-US" sz="105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346961" y="5638798"/>
            <a:ext cx="2072639" cy="304802"/>
          </a:xfrm>
          <a:prstGeom prst="straightConnector1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Photon detection and partial path lengths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/>
                  <a:t>MCX/MMC detectors are defined by a spherical shell </a:t>
                </a:r>
                <a:br>
                  <a:rPr lang="en-US" sz="2400" dirty="0"/>
                </a:br>
                <a:r>
                  <a:rPr lang="en-US" sz="2400" dirty="0"/>
                  <a:t>intersect with the tissue boundary.</a:t>
                </a:r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Detection only happens when a photon escape from “domain”</a:t>
                </a:r>
                <a:br>
                  <a:rPr lang="en-US" sz="2400" dirty="0"/>
                </a:br>
                <a:r>
                  <a:rPr lang="en-US" sz="2400" dirty="0"/>
                  <a:t>to “background” (0-voxels or out-of-bounding-box in MCX)</a:t>
                </a:r>
                <a:endParaRPr lang="en-US" sz="2400" dirty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For any detected photon: total pathlength </a:t>
                </a:r>
                <a:r>
                  <a:rPr lang="en-US" sz="2400" i="1" dirty="0"/>
                  <a:t>L</a:t>
                </a:r>
                <a:r>
                  <a:rPr lang="en-US" sz="2400" dirty="0"/>
                  <a:t> is a sum of the </a:t>
                </a:r>
                <a:br>
                  <a:rPr lang="en-US" sz="2400" dirty="0"/>
                </a:br>
                <a:r>
                  <a:rPr lang="en-US" sz="2400" dirty="0"/>
                  <a:t>cumulative pathlength in each tissue type</a:t>
                </a:r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𝐿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b="0" i="1" baseline="-25000" smtClean="0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𝑗</m:t>
                        </m:r>
                        <m:r>
                          <a:rPr lang="en-US" sz="2800" b="0" i="1" baseline="-25000" smtClean="0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𝑡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=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1</m:t>
                            </m:r>
                          </m:sup>
                        </m:sSubSup>
                      </m:e>
                    </m:nary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 baseline="-25000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𝑗</m:t>
                        </m:r>
                        <m:r>
                          <a:rPr lang="en-US" sz="2800" i="1" baseline="-25000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𝑡</m:t>
                            </m:r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=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 panose="02040503050406030204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 baseline="-25000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𝑗</m:t>
                        </m:r>
                        <m:r>
                          <a:rPr lang="en-US" sz="2800" i="1" baseline="-25000">
                            <a:solidFill>
                              <a:srgbClr val="00B050"/>
                            </a:solidFill>
                            <a:latin typeface="Cambria Math" panose="02040503050406030204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𝑡</m:t>
                            </m:r>
                            <m:r>
                              <a:rPr lang="en-US" sz="2800" i="1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=</m:t>
                            </m:r>
                            <m:r>
                              <a:rPr lang="en-US" sz="2800" b="0" i="1" smtClean="0">
                                <a:solidFill>
                                  <a:srgbClr val="00B050"/>
                                </a:solidFill>
                                <a:latin typeface="Cambria Math" panose="02040503050406030204"/>
                              </a:rPr>
                              <m:t>3</m:t>
                            </m:r>
                          </m:sup>
                        </m:sSubSup>
                      </m:e>
                    </m:nary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  <a:p>
                <a:pPr marL="118745" indent="0">
                  <a:buNone/>
                </a:pPr>
                <a:r>
                  <a:rPr lang="en-US" sz="2800" dirty="0">
                    <a:solidFill>
                      <a:srgbClr val="00B050"/>
                    </a:solidFill>
                  </a:rPr>
                  <a:t>          =  PPL1 + PPL2 + PPL3</a:t>
                </a:r>
                <a:endParaRPr lang="en-US" sz="2800" dirty="0">
                  <a:solidFill>
                    <a:srgbClr val="00B05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User-customizable output (--</a:t>
                </a:r>
                <a:r>
                  <a:rPr lang="en-US" sz="2400" dirty="0" err="1"/>
                  <a:t>savedetflag</a:t>
                </a:r>
                <a:r>
                  <a:rPr lang="en-US" sz="2400" dirty="0"/>
                  <a:t>/-w ‘DSPMXVW’)</a:t>
                </a:r>
                <a:endParaRPr lang="en-US" sz="24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700" dirty="0"/>
                  <a:t>D – output detector ID (</a:t>
                </a:r>
                <a:r>
                  <a:rPr lang="en-US" sz="2700" dirty="0" err="1"/>
                  <a:t>detps.detid</a:t>
                </a:r>
                <a:r>
                  <a:rPr lang="en-US" sz="2700" dirty="0"/>
                  <a:t>)</a:t>
                </a:r>
                <a:endParaRPr lang="en-US" sz="27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700" dirty="0"/>
                  <a:t>S – partial-scattering event counts (</a:t>
                </a:r>
                <a:r>
                  <a:rPr lang="en-US" sz="2700" dirty="0" err="1"/>
                  <a:t>detps.nscat</a:t>
                </a:r>
                <a:r>
                  <a:rPr lang="en-US" sz="2700" dirty="0"/>
                  <a:t>)</a:t>
                </a:r>
                <a:endParaRPr lang="en-US" sz="27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700" dirty="0"/>
                  <a:t>P – partial-pathlengths (</a:t>
                </a:r>
                <a:r>
                  <a:rPr lang="en-US" sz="2700" dirty="0" err="1"/>
                  <a:t>detps.ppath</a:t>
                </a:r>
                <a:r>
                  <a:rPr lang="en-US" sz="2700" dirty="0"/>
                  <a:t>)</a:t>
                </a:r>
                <a:endParaRPr lang="en-US" sz="27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700" dirty="0"/>
                  <a:t>M – (partial) momentum transfer (</a:t>
                </a:r>
                <a:r>
                  <a:rPr lang="en-US" sz="2700" dirty="0" err="1"/>
                  <a:t>detps.mom</a:t>
                </a:r>
                <a:r>
                  <a:rPr lang="en-US" sz="2700" dirty="0"/>
                  <a:t>)</a:t>
                </a:r>
                <a:endParaRPr lang="en-US" sz="27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700" dirty="0"/>
                  <a:t>X – exit photon positions (</a:t>
                </a:r>
                <a:r>
                  <a:rPr lang="en-US" sz="2700" dirty="0" err="1"/>
                  <a:t>detps.p</a:t>
                </a:r>
                <a:r>
                  <a:rPr lang="en-US" sz="2700" dirty="0"/>
                  <a:t>)</a:t>
                </a:r>
                <a:endParaRPr lang="en-US" sz="27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700" dirty="0"/>
                  <a:t>V – exit photon directions (</a:t>
                </a:r>
                <a:r>
                  <a:rPr lang="en-US" sz="2700" dirty="0" err="1"/>
                  <a:t>detps.v</a:t>
                </a:r>
                <a:r>
                  <a:rPr lang="en-US" sz="2700" dirty="0"/>
                  <a:t>)</a:t>
                </a:r>
                <a:endParaRPr lang="en-US" sz="2700" dirty="0"/>
              </a:p>
              <a:p>
                <a:pPr lvl="1">
                  <a:lnSpc>
                    <a:spcPct val="120000"/>
                  </a:lnSpc>
                </a:pPr>
                <a:r>
                  <a:rPr lang="en-US" sz="2700" dirty="0"/>
                  <a:t>W – initial packet weight (detps.w0)</a:t>
                </a:r>
                <a:endParaRPr lang="en-US" sz="27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4" r="4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6" name="Oval 5"/>
          <p:cNvSpPr/>
          <p:nvPr/>
        </p:nvSpPr>
        <p:spPr>
          <a:xfrm>
            <a:off x="5636048" y="1892490"/>
            <a:ext cx="2640841" cy="209493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an 6"/>
          <p:cNvSpPr/>
          <p:nvPr/>
        </p:nvSpPr>
        <p:spPr>
          <a:xfrm rot="1440000">
            <a:off x="7797216" y="1346579"/>
            <a:ext cx="156949" cy="812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20160000" flipH="1">
            <a:off x="6011634" y="1329749"/>
            <a:ext cx="156949" cy="8120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168311" y="2267802"/>
            <a:ext cx="1794680" cy="1139589"/>
          </a:xfrm>
          <a:custGeom>
            <a:avLst/>
            <a:gdLst>
              <a:gd name="connsiteX0" fmla="*/ 457200 w 1317009"/>
              <a:gd name="connsiteY0" fmla="*/ 40943 h 1037230"/>
              <a:gd name="connsiteX1" fmla="*/ 88710 w 1317009"/>
              <a:gd name="connsiteY1" fmla="*/ 136478 h 1037230"/>
              <a:gd name="connsiteX2" fmla="*/ 0 w 1317009"/>
              <a:gd name="connsiteY2" fmla="*/ 259307 h 1037230"/>
              <a:gd name="connsiteX3" fmla="*/ 477671 w 1317009"/>
              <a:gd name="connsiteY3" fmla="*/ 586854 h 1037230"/>
              <a:gd name="connsiteX4" fmla="*/ 675564 w 1317009"/>
              <a:gd name="connsiteY4" fmla="*/ 812042 h 1037230"/>
              <a:gd name="connsiteX5" fmla="*/ 716507 w 1317009"/>
              <a:gd name="connsiteY5" fmla="*/ 839337 h 1037230"/>
              <a:gd name="connsiteX6" fmla="*/ 900752 w 1317009"/>
              <a:gd name="connsiteY6" fmla="*/ 1037230 h 1037230"/>
              <a:gd name="connsiteX7" fmla="*/ 1317009 w 1317009"/>
              <a:gd name="connsiteY7" fmla="*/ 682388 h 1037230"/>
              <a:gd name="connsiteX8" fmla="*/ 1160059 w 1317009"/>
              <a:gd name="connsiteY8" fmla="*/ 477672 h 1037230"/>
              <a:gd name="connsiteX9" fmla="*/ 1091821 w 1317009"/>
              <a:gd name="connsiteY9" fmla="*/ 457200 h 1037230"/>
              <a:gd name="connsiteX10" fmla="*/ 996286 w 1317009"/>
              <a:gd name="connsiteY10" fmla="*/ 341194 h 1037230"/>
              <a:gd name="connsiteX11" fmla="*/ 1016758 w 1317009"/>
              <a:gd name="connsiteY11" fmla="*/ 272955 h 1037230"/>
              <a:gd name="connsiteX12" fmla="*/ 1084997 w 1317009"/>
              <a:gd name="connsiteY12" fmla="*/ 143301 h 1037230"/>
              <a:gd name="connsiteX13" fmla="*/ 962167 w 1317009"/>
              <a:gd name="connsiteY13" fmla="*/ 13648 h 1037230"/>
              <a:gd name="connsiteX14" fmla="*/ 771098 w 1317009"/>
              <a:gd name="connsiteY14" fmla="*/ 0 h 1037230"/>
              <a:gd name="connsiteX15" fmla="*/ 580029 w 1317009"/>
              <a:gd name="connsiteY15" fmla="*/ 27295 h 1037230"/>
              <a:gd name="connsiteX16" fmla="*/ 545910 w 1317009"/>
              <a:gd name="connsiteY16" fmla="*/ 34119 h 1037230"/>
              <a:gd name="connsiteX17" fmla="*/ 498143 w 1317009"/>
              <a:gd name="connsiteY17" fmla="*/ 47767 h 1037230"/>
              <a:gd name="connsiteX18" fmla="*/ 457200 w 1317009"/>
              <a:gd name="connsiteY18" fmla="*/ 40943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17009" h="1037230">
                <a:moveTo>
                  <a:pt x="457200" y="40943"/>
                </a:moveTo>
                <a:cubicBezTo>
                  <a:pt x="388961" y="55728"/>
                  <a:pt x="319443" y="11655"/>
                  <a:pt x="88710" y="136478"/>
                </a:cubicBezTo>
                <a:cubicBezTo>
                  <a:pt x="44289" y="160509"/>
                  <a:pt x="29570" y="218364"/>
                  <a:pt x="0" y="259307"/>
                </a:cubicBezTo>
                <a:cubicBezTo>
                  <a:pt x="160847" y="545256"/>
                  <a:pt x="-60421" y="198231"/>
                  <a:pt x="477671" y="586854"/>
                </a:cubicBezTo>
                <a:cubicBezTo>
                  <a:pt x="558681" y="645361"/>
                  <a:pt x="606893" y="739447"/>
                  <a:pt x="675564" y="812042"/>
                </a:cubicBezTo>
                <a:cubicBezTo>
                  <a:pt x="686836" y="823958"/>
                  <a:pt x="705330" y="827332"/>
                  <a:pt x="716507" y="839337"/>
                </a:cubicBezTo>
                <a:cubicBezTo>
                  <a:pt x="914319" y="1051801"/>
                  <a:pt x="788307" y="962265"/>
                  <a:pt x="900752" y="1037230"/>
                </a:cubicBezTo>
                <a:cubicBezTo>
                  <a:pt x="1330167" y="796155"/>
                  <a:pt x="1260552" y="964667"/>
                  <a:pt x="1317009" y="682388"/>
                </a:cubicBezTo>
                <a:cubicBezTo>
                  <a:pt x="1264692" y="614149"/>
                  <a:pt x="1220860" y="538473"/>
                  <a:pt x="1160059" y="477672"/>
                </a:cubicBezTo>
                <a:cubicBezTo>
                  <a:pt x="1143267" y="460880"/>
                  <a:pt x="1110064" y="472403"/>
                  <a:pt x="1091821" y="457200"/>
                </a:cubicBezTo>
                <a:cubicBezTo>
                  <a:pt x="1053338" y="425131"/>
                  <a:pt x="1028131" y="379863"/>
                  <a:pt x="996286" y="341194"/>
                </a:cubicBezTo>
                <a:cubicBezTo>
                  <a:pt x="1003110" y="318448"/>
                  <a:pt x="1007044" y="294625"/>
                  <a:pt x="1016758" y="272955"/>
                </a:cubicBezTo>
                <a:cubicBezTo>
                  <a:pt x="1036736" y="228390"/>
                  <a:pt x="1083641" y="192121"/>
                  <a:pt x="1084997" y="143301"/>
                </a:cubicBezTo>
                <a:cubicBezTo>
                  <a:pt x="1087823" y="41555"/>
                  <a:pt x="1030800" y="21068"/>
                  <a:pt x="962167" y="13648"/>
                </a:cubicBezTo>
                <a:cubicBezTo>
                  <a:pt x="898685" y="6785"/>
                  <a:pt x="834788" y="4549"/>
                  <a:pt x="771098" y="0"/>
                </a:cubicBezTo>
                <a:lnTo>
                  <a:pt x="580029" y="27295"/>
                </a:lnTo>
                <a:cubicBezTo>
                  <a:pt x="568562" y="29032"/>
                  <a:pt x="557162" y="31306"/>
                  <a:pt x="545910" y="34119"/>
                </a:cubicBezTo>
                <a:cubicBezTo>
                  <a:pt x="529845" y="38135"/>
                  <a:pt x="514477" y="45045"/>
                  <a:pt x="498143" y="47767"/>
                </a:cubicBezTo>
                <a:cubicBezTo>
                  <a:pt x="486925" y="49637"/>
                  <a:pt x="525439" y="26158"/>
                  <a:pt x="457200" y="40943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858000" y="2438400"/>
            <a:ext cx="866155" cy="586854"/>
          </a:xfrm>
          <a:custGeom>
            <a:avLst/>
            <a:gdLst>
              <a:gd name="connsiteX0" fmla="*/ 115528 w 866155"/>
              <a:gd name="connsiteY0" fmla="*/ 20472 h 586854"/>
              <a:gd name="connsiteX1" fmla="*/ 108704 w 866155"/>
              <a:gd name="connsiteY1" fmla="*/ 320722 h 586854"/>
              <a:gd name="connsiteX2" fmla="*/ 320245 w 866155"/>
              <a:gd name="connsiteY2" fmla="*/ 470848 h 586854"/>
              <a:gd name="connsiteX3" fmla="*/ 347540 w 866155"/>
              <a:gd name="connsiteY3" fmla="*/ 477672 h 586854"/>
              <a:gd name="connsiteX4" fmla="*/ 415779 w 866155"/>
              <a:gd name="connsiteY4" fmla="*/ 511791 h 586854"/>
              <a:gd name="connsiteX5" fmla="*/ 456722 w 866155"/>
              <a:gd name="connsiteY5" fmla="*/ 525439 h 586854"/>
              <a:gd name="connsiteX6" fmla="*/ 572728 w 866155"/>
              <a:gd name="connsiteY6" fmla="*/ 573206 h 586854"/>
              <a:gd name="connsiteX7" fmla="*/ 866155 w 866155"/>
              <a:gd name="connsiteY7" fmla="*/ 586854 h 586854"/>
              <a:gd name="connsiteX8" fmla="*/ 838859 w 866155"/>
              <a:gd name="connsiteY8" fmla="*/ 484496 h 586854"/>
              <a:gd name="connsiteX9" fmla="*/ 729677 w 866155"/>
              <a:gd name="connsiteY9" fmla="*/ 354842 h 586854"/>
              <a:gd name="connsiteX10" fmla="*/ 675086 w 866155"/>
              <a:gd name="connsiteY10" fmla="*/ 266131 h 586854"/>
              <a:gd name="connsiteX11" fmla="*/ 661439 w 866155"/>
              <a:gd name="connsiteY11" fmla="*/ 238836 h 586854"/>
              <a:gd name="connsiteX12" fmla="*/ 627319 w 866155"/>
              <a:gd name="connsiteY12" fmla="*/ 150125 h 586854"/>
              <a:gd name="connsiteX13" fmla="*/ 606848 w 866155"/>
              <a:gd name="connsiteY13" fmla="*/ 95534 h 586854"/>
              <a:gd name="connsiteX14" fmla="*/ 572728 w 866155"/>
              <a:gd name="connsiteY14" fmla="*/ 0 h 586854"/>
              <a:gd name="connsiteX15" fmla="*/ 115528 w 866155"/>
              <a:gd name="connsiteY15" fmla="*/ 20472 h 58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6155" h="586854">
                <a:moveTo>
                  <a:pt x="115528" y="20472"/>
                </a:moveTo>
                <a:cubicBezTo>
                  <a:pt x="38191" y="73926"/>
                  <a:pt x="-96831" y="94214"/>
                  <a:pt x="108704" y="320722"/>
                </a:cubicBezTo>
                <a:cubicBezTo>
                  <a:pt x="166808" y="384755"/>
                  <a:pt x="247985" y="423363"/>
                  <a:pt x="320245" y="470848"/>
                </a:cubicBezTo>
                <a:cubicBezTo>
                  <a:pt x="328083" y="475998"/>
                  <a:pt x="338920" y="473978"/>
                  <a:pt x="347540" y="477672"/>
                </a:cubicBezTo>
                <a:cubicBezTo>
                  <a:pt x="370915" y="487690"/>
                  <a:pt x="392480" y="501598"/>
                  <a:pt x="415779" y="511791"/>
                </a:cubicBezTo>
                <a:cubicBezTo>
                  <a:pt x="428959" y="517557"/>
                  <a:pt x="443443" y="519906"/>
                  <a:pt x="456722" y="525439"/>
                </a:cubicBezTo>
                <a:cubicBezTo>
                  <a:pt x="496795" y="542137"/>
                  <a:pt x="526392" y="568058"/>
                  <a:pt x="572728" y="573206"/>
                </a:cubicBezTo>
                <a:cubicBezTo>
                  <a:pt x="670044" y="584019"/>
                  <a:pt x="768346" y="582305"/>
                  <a:pt x="866155" y="586854"/>
                </a:cubicBezTo>
                <a:cubicBezTo>
                  <a:pt x="857056" y="552735"/>
                  <a:pt x="856763" y="514932"/>
                  <a:pt x="838859" y="484496"/>
                </a:cubicBezTo>
                <a:cubicBezTo>
                  <a:pt x="810212" y="435796"/>
                  <a:pt x="729677" y="354842"/>
                  <a:pt x="729677" y="354842"/>
                </a:cubicBezTo>
                <a:cubicBezTo>
                  <a:pt x="712893" y="304484"/>
                  <a:pt x="731540" y="353948"/>
                  <a:pt x="675086" y="266131"/>
                </a:cubicBezTo>
                <a:cubicBezTo>
                  <a:pt x="669585" y="257574"/>
                  <a:pt x="665446" y="248186"/>
                  <a:pt x="661439" y="238836"/>
                </a:cubicBezTo>
                <a:cubicBezTo>
                  <a:pt x="613689" y="127419"/>
                  <a:pt x="647111" y="204555"/>
                  <a:pt x="627319" y="150125"/>
                </a:cubicBezTo>
                <a:cubicBezTo>
                  <a:pt x="620678" y="131861"/>
                  <a:pt x="613490" y="113798"/>
                  <a:pt x="606848" y="95534"/>
                </a:cubicBezTo>
                <a:cubicBezTo>
                  <a:pt x="595292" y="63755"/>
                  <a:pt x="572728" y="0"/>
                  <a:pt x="572728" y="0"/>
                </a:cubicBezTo>
                <a:cubicBezTo>
                  <a:pt x="206880" y="46704"/>
                  <a:pt x="192865" y="-32982"/>
                  <a:pt x="115528" y="20472"/>
                </a:cubicBezTo>
                <a:close/>
              </a:path>
            </a:pathLst>
          </a:cu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236549" y="2124502"/>
            <a:ext cx="1521725" cy="1023582"/>
          </a:xfrm>
          <a:custGeom>
            <a:avLst/>
            <a:gdLst>
              <a:gd name="connsiteX0" fmla="*/ 34119 w 1521725"/>
              <a:gd name="connsiteY0" fmla="*/ 0 h 1023582"/>
              <a:gd name="connsiteX1" fmla="*/ 0 w 1521725"/>
              <a:gd name="connsiteY1" fmla="*/ 286603 h 1023582"/>
              <a:gd name="connsiteX2" fmla="*/ 170597 w 1521725"/>
              <a:gd name="connsiteY2" fmla="*/ 136477 h 1023582"/>
              <a:gd name="connsiteX3" fmla="*/ 259308 w 1521725"/>
              <a:gd name="connsiteY3" fmla="*/ 334370 h 1023582"/>
              <a:gd name="connsiteX4" fmla="*/ 559558 w 1521725"/>
              <a:gd name="connsiteY4" fmla="*/ 614149 h 1023582"/>
              <a:gd name="connsiteX5" fmla="*/ 825690 w 1521725"/>
              <a:gd name="connsiteY5" fmla="*/ 559558 h 1023582"/>
              <a:gd name="connsiteX6" fmla="*/ 798394 w 1521725"/>
              <a:gd name="connsiteY6" fmla="*/ 825689 h 1023582"/>
              <a:gd name="connsiteX7" fmla="*/ 620973 w 1521725"/>
              <a:gd name="connsiteY7" fmla="*/ 1023582 h 1023582"/>
              <a:gd name="connsiteX8" fmla="*/ 1269242 w 1521725"/>
              <a:gd name="connsiteY8" fmla="*/ 1023582 h 1023582"/>
              <a:gd name="connsiteX9" fmla="*/ 1235122 w 1521725"/>
              <a:gd name="connsiteY9" fmla="*/ 771098 h 1023582"/>
              <a:gd name="connsiteX10" fmla="*/ 1521725 w 1521725"/>
              <a:gd name="connsiteY10" fmla="*/ 559558 h 1023582"/>
              <a:gd name="connsiteX11" fmla="*/ 1330657 w 1521725"/>
              <a:gd name="connsiteY11" fmla="*/ 272955 h 1023582"/>
              <a:gd name="connsiteX12" fmla="*/ 1453487 w 1521725"/>
              <a:gd name="connsiteY12" fmla="*/ 6823 h 102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21725" h="1023582">
                <a:moveTo>
                  <a:pt x="34119" y="0"/>
                </a:moveTo>
                <a:lnTo>
                  <a:pt x="0" y="286603"/>
                </a:lnTo>
                <a:lnTo>
                  <a:pt x="170597" y="136477"/>
                </a:lnTo>
                <a:lnTo>
                  <a:pt x="259308" y="334370"/>
                </a:lnTo>
                <a:lnTo>
                  <a:pt x="559558" y="614149"/>
                </a:lnTo>
                <a:lnTo>
                  <a:pt x="825690" y="559558"/>
                </a:lnTo>
                <a:lnTo>
                  <a:pt x="798394" y="825689"/>
                </a:lnTo>
                <a:lnTo>
                  <a:pt x="620973" y="1023582"/>
                </a:lnTo>
                <a:lnTo>
                  <a:pt x="1269242" y="1023582"/>
                </a:lnTo>
                <a:lnTo>
                  <a:pt x="1235122" y="771098"/>
                </a:lnTo>
                <a:lnTo>
                  <a:pt x="1521725" y="559558"/>
                </a:lnTo>
                <a:lnTo>
                  <a:pt x="1330657" y="272955"/>
                </a:lnTo>
                <a:lnTo>
                  <a:pt x="1453487" y="6823"/>
                </a:lnTo>
              </a:path>
            </a:pathLst>
          </a:custGeom>
          <a:noFill/>
          <a:ln cmpd="sng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82076" y="3498881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Arial" panose="020B0604020202020204" pitchFamily="34" charset="0"/>
              </a:rPr>
              <a:t>tissue#1</a:t>
            </a:r>
            <a:endParaRPr lang="en-US" sz="1200" dirty="0"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91555" y="2970663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Arial" panose="020B0604020202020204" pitchFamily="34" charset="0"/>
              </a:rPr>
              <a:t>tissue#2</a:t>
            </a:r>
            <a:endParaRPr lang="en-US" sz="1200" dirty="0"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54587" y="2497793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cs typeface="Arial" panose="020B0604020202020204" pitchFamily="34" charset="0"/>
              </a:rPr>
              <a:t>tissue#3</a:t>
            </a:r>
            <a:endParaRPr lang="en-US" sz="1200" dirty="0"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14315" y="132433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cs typeface="Arial" panose="020B0604020202020204" pitchFamily="34" charset="0"/>
              </a:rPr>
              <a:t>src</a:t>
            </a:r>
            <a:endParaRPr lang="en-US" sz="1200" dirty="0"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40544" y="14756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cs typeface="Arial" panose="020B0604020202020204" pitchFamily="34" charset="0"/>
              </a:rPr>
              <a:t>det</a:t>
            </a:r>
            <a:endParaRPr lang="en-US" sz="1200" dirty="0">
              <a:cs typeface="Arial" panose="020B0604020202020204" pitchFamily="34" charset="0"/>
            </a:endParaRPr>
          </a:p>
        </p:txBody>
      </p:sp>
      <p:sp>
        <p:nvSpPr>
          <p:cNvPr id="9" name="Flowchart: Connector 8"/>
          <p:cNvSpPr/>
          <p:nvPr/>
        </p:nvSpPr>
        <p:spPr>
          <a:xfrm>
            <a:off x="5410200" y="2497793"/>
            <a:ext cx="472870" cy="472870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44000"/>
                </a:schemeClr>
              </a:gs>
              <a:gs pos="50000">
                <a:schemeClr val="accent1">
                  <a:tint val="44500"/>
                  <a:satMod val="160000"/>
                  <a:alpha val="47000"/>
                </a:schemeClr>
              </a:gs>
              <a:gs pos="100000">
                <a:schemeClr val="accent1">
                  <a:tint val="23500"/>
                  <a:satMod val="160000"/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9" idx="2"/>
          </p:cNvCxnSpPr>
          <p:nvPr/>
        </p:nvCxnSpPr>
        <p:spPr>
          <a:xfrm flipH="1" flipV="1">
            <a:off x="5410200" y="2734228"/>
            <a:ext cx="256282" cy="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8458200" cy="2514600"/>
          </a:xfrm>
        </p:spPr>
        <p:txBody>
          <a:bodyPr>
            <a:normAutofit/>
          </a:bodyPr>
          <a:lstStyle/>
          <a:p>
            <a:r>
              <a:rPr lang="en-US" dirty="0"/>
              <a:t>Knowing the limits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31985" y="6324600"/>
            <a:ext cx="3213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MCX website:  </a:t>
            </a:r>
            <a:r>
              <a:rPr lang="en-US" dirty="0">
                <a:latin typeface="Gill Sans MT" panose="020B0502020104020203" pitchFamily="34" charset="0"/>
                <a:hlinkClick r:id="rId1"/>
              </a:rPr>
              <a:t>http://mcx.space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6324600"/>
            <a:ext cx="963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MCX’24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 descr="F:\Gitroot\Artworks\mcx\mcx_web_v2\img\mcx_logo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411277"/>
            <a:ext cx="207963" cy="2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33400" y="1295400"/>
            <a:ext cx="7063740" cy="762000"/>
          </a:xfrm>
        </p:spPr>
        <p:txBody>
          <a:bodyPr/>
          <a:lstStyle/>
          <a:p>
            <a:r>
              <a:rPr lang="en-US" dirty="0"/>
              <a:t>Session 1.D</a:t>
            </a:r>
            <a:endParaRPr lang="en-US" dirty="0"/>
          </a:p>
        </p:txBody>
      </p:sp>
      <p:pic>
        <p:nvPicPr>
          <p:cNvPr id="9" name="Picture 2" descr="Image result for northeastern univers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81" y="82656"/>
            <a:ext cx="2128197" cy="3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Knowing the limits is the key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Avoid brute-force</a:t>
            </a:r>
            <a:endParaRPr lang="en-US"/>
          </a:p>
          <a:p>
            <a:pPr lvl="1"/>
            <a:r>
              <a:rPr lang="en-US"/>
              <a:t>MC is slow in large voxel/mesh size, excessive time gates, large photon number - start with less demanding settings, move up only when results is not stable</a:t>
            </a:r>
            <a:endParaRPr lang="en-US"/>
          </a:p>
          <a:p>
            <a:pPr lvl="0"/>
            <a:r>
              <a:rPr lang="en-US"/>
              <a:t>Give MCX resources is the key to speed</a:t>
            </a:r>
            <a:endParaRPr lang="en-US"/>
          </a:p>
          <a:p>
            <a:pPr lvl="1"/>
            <a:r>
              <a:rPr lang="en-US"/>
              <a:t>The more GPU cores, the faster speed. Giving MCX better hardware, it can scale linearly</a:t>
            </a:r>
            <a:endParaRPr lang="en-US"/>
          </a:p>
          <a:p>
            <a:pPr lvl="0"/>
            <a:r>
              <a:rPr lang="en-US"/>
              <a:t>Domain discretization matters</a:t>
            </a:r>
            <a:endParaRPr lang="en-US"/>
          </a:p>
          <a:p>
            <a:pPr lvl="1"/>
            <a:r>
              <a:rPr lang="en-US" sz="1600"/>
              <a:t>Voxelated domain does not work well in transparent/low-scattering medium</a:t>
            </a:r>
            <a:endParaRPr lang="en-US" sz="1600"/>
          </a:p>
          <a:p>
            <a:pPr lvl="0"/>
            <a:r>
              <a:rPr lang="en-US" sz="1800"/>
              <a:t>Unjustified optical properties negate your accuracy gain</a:t>
            </a:r>
            <a:endParaRPr lang="en-US" sz="1800"/>
          </a:p>
          <a:p>
            <a:pPr lvl="1"/>
            <a:r>
              <a:rPr lang="en-US" sz="1600"/>
              <a:t>A simulation is only as good as the chosen settings</a:t>
            </a:r>
            <a:endParaRPr lang="en-US" sz="1600"/>
          </a:p>
          <a:p>
            <a:pPr lvl="0"/>
            <a:r>
              <a:rPr lang="en-US" sz="1800"/>
              <a:t>Complexity is not always good</a:t>
            </a:r>
            <a:endParaRPr lang="en-US" sz="1800"/>
          </a:p>
          <a:p>
            <a:pPr lvl="1"/>
            <a:r>
              <a:rPr lang="en-US" sz="1600"/>
              <a:t>You can make your simulation as realistic as possible, but at some point, increase in complexity yields diminished gain, know where to stop</a:t>
            </a:r>
            <a:endParaRPr lang="en-US" sz="1600"/>
          </a:p>
          <a:p>
            <a:pPr lvl="1"/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8458200" cy="2514600"/>
          </a:xfrm>
        </p:spPr>
        <p:txBody>
          <a:bodyPr>
            <a:normAutofit/>
          </a:bodyPr>
          <a:lstStyle/>
          <a:p>
            <a:r>
              <a:rPr lang="en-US" dirty="0"/>
              <a:t>Hardware Recommendations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31985" y="6324600"/>
            <a:ext cx="3213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MCX website:  </a:t>
            </a:r>
            <a:r>
              <a:rPr lang="en-US" dirty="0">
                <a:latin typeface="Gill Sans MT" panose="020B0502020104020203" pitchFamily="34" charset="0"/>
                <a:hlinkClick r:id="rId1"/>
              </a:rPr>
              <a:t>http://mcx.space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6324600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MCX’22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 descr="F:\Gitroot\Artworks\mcx\mcx_web_v2\img\mcx_logo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411277"/>
            <a:ext cx="207963" cy="2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33400" y="1295400"/>
            <a:ext cx="7063740" cy="762000"/>
          </a:xfrm>
        </p:spPr>
        <p:txBody>
          <a:bodyPr/>
          <a:lstStyle/>
          <a:p>
            <a:r>
              <a:rPr lang="en-US" dirty="0"/>
              <a:t>Session 1.E</a:t>
            </a:r>
            <a:endParaRPr lang="en-US" dirty="0"/>
          </a:p>
        </p:txBody>
      </p:sp>
      <p:pic>
        <p:nvPicPr>
          <p:cNvPr id="9" name="Picture 2" descr="Image result for northeastern univers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81" y="82656"/>
            <a:ext cx="2128197" cy="3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/>
          <a:stretch>
            <a:fillRect/>
          </a:stretch>
        </p:blipFill>
        <p:spPr bwMode="auto">
          <a:xfrm>
            <a:off x="-21110" y="4938364"/>
            <a:ext cx="3709165" cy="190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082040"/>
          </a:xfrm>
        </p:spPr>
        <p:txBody>
          <a:bodyPr>
            <a:normAutofit/>
          </a:bodyPr>
          <a:lstStyle/>
          <a:p>
            <a:r>
              <a:rPr lang="en-US" dirty="0"/>
              <a:t>Recommended Hardware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404" y="1524000"/>
            <a:ext cx="6446520" cy="465613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more cores</a:t>
            </a:r>
            <a:r>
              <a:rPr lang="en-US" dirty="0"/>
              <a:t>, the merrier! Use many consumer-grade cards together!</a:t>
            </a:r>
            <a:endParaRPr lang="en-US" dirty="0"/>
          </a:p>
          <a:p>
            <a:r>
              <a:rPr lang="en-US" dirty="0"/>
              <a:t>MCX (CUDA) is NVIDIA GPU only; MCXCL/MMCL can run on (almost) all processors. But </a:t>
            </a:r>
            <a:r>
              <a:rPr lang="en-US" dirty="0">
                <a:solidFill>
                  <a:srgbClr val="FF0000"/>
                </a:solidFill>
              </a:rPr>
              <a:t>CUDA is faster than OpenCL</a:t>
            </a:r>
            <a:r>
              <a:rPr lang="en-US" dirty="0"/>
              <a:t>.</a:t>
            </a:r>
            <a:endParaRPr lang="en-US" dirty="0"/>
          </a:p>
          <a:p>
            <a:r>
              <a:rPr lang="en-US" dirty="0"/>
              <a:t>MCX uses </a:t>
            </a:r>
            <a:r>
              <a:rPr lang="en-US" b="1" dirty="0">
                <a:solidFill>
                  <a:srgbClr val="FF0000"/>
                </a:solidFill>
              </a:rPr>
              <a:t>single-precision</a:t>
            </a:r>
            <a:r>
              <a:rPr lang="en-US" dirty="0"/>
              <a:t> floating-point operations, Tesla cards (more expensive) are not necessarily faster.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Dedicated GPU </a:t>
            </a:r>
            <a:r>
              <a:rPr lang="en-US" dirty="0"/>
              <a:t>preferred – i.e. not used for display. Multiple-cards can gain speed almost linearly.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918930" y="4885035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rlin Sans FB Demi" panose="020E0802020502020306" pitchFamily="34" charset="0"/>
              </a:rPr>
              <a:t>MCX</a:t>
            </a:r>
            <a:endParaRPr lang="en-US" sz="2400" dirty="0">
              <a:solidFill>
                <a:schemeClr val="bg1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85918" y="4863180"/>
            <a:ext cx="1309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MCX-CL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10" name="Picture 8" descr="MCX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691" y="4548011"/>
            <a:ext cx="390354" cy="39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22799" y="4863180"/>
            <a:ext cx="880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MMC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12" name="Picture 28" descr="Image result for nvidia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22" y="5283264"/>
            <a:ext cx="562292" cy="56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0" descr="Image result for amd gpu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471" y="5334082"/>
            <a:ext cx="601469" cy="40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04" y="5344112"/>
            <a:ext cx="393229" cy="39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 descr="Image result for nvidia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181" y="5267551"/>
            <a:ext cx="562292" cy="56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677881" y="6080023"/>
            <a:ext cx="447540" cy="48572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727053" y="5996893"/>
            <a:ext cx="1370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Fiji, </a:t>
            </a:r>
            <a:r>
              <a:rPr lang="en-US" sz="1200" dirty="0" err="1"/>
              <a:t>Polaris,Vega</a:t>
            </a:r>
            <a:r>
              <a:rPr lang="en-US" sz="1200" dirty="0"/>
              <a:t>,</a:t>
            </a:r>
            <a:endParaRPr lang="en-US" sz="1200" dirty="0"/>
          </a:p>
          <a:p>
            <a:r>
              <a:rPr lang="en-US" sz="1200" dirty="0" err="1"/>
              <a:t>Navi</a:t>
            </a:r>
            <a:endParaRPr lang="en-US" sz="1200" dirty="0"/>
          </a:p>
        </p:txBody>
      </p:sp>
      <p:pic>
        <p:nvPicPr>
          <p:cNvPr id="4100" name="Picture 4" descr="Image result for intel hd graphics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332" y="6080023"/>
            <a:ext cx="714792" cy="5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Right 21"/>
          <p:cNvSpPr/>
          <p:nvPr/>
        </p:nvSpPr>
        <p:spPr>
          <a:xfrm rot="3214908">
            <a:off x="5294771" y="5832039"/>
            <a:ext cx="313769" cy="25011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/>
          <p:cNvSpPr/>
          <p:nvPr/>
        </p:nvSpPr>
        <p:spPr>
          <a:xfrm rot="7566615">
            <a:off x="4319244" y="5828075"/>
            <a:ext cx="346447" cy="2441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7" descr="A close up of a sign  Description generated with very high confidenc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822" y="4498554"/>
            <a:ext cx="461665" cy="461665"/>
          </a:xfrm>
          <a:prstGeom prst="rect">
            <a:avLst/>
          </a:prstGeom>
        </p:spPr>
      </p:pic>
      <p:sp>
        <p:nvSpPr>
          <p:cNvPr id="25" name="Arrow: Right 24"/>
          <p:cNvSpPr/>
          <p:nvPr/>
        </p:nvSpPr>
        <p:spPr>
          <a:xfrm rot="10800000">
            <a:off x="3494769" y="5442332"/>
            <a:ext cx="346447" cy="24415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63" b="33666"/>
          <a:stretch>
            <a:fillRect/>
          </a:stretch>
        </p:blipFill>
        <p:spPr bwMode="auto">
          <a:xfrm>
            <a:off x="6158720" y="6090368"/>
            <a:ext cx="1277543" cy="61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MCX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22" y="4470490"/>
            <a:ext cx="474687" cy="42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0" descr="Image result for amd gpu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691" y="5324845"/>
            <a:ext cx="601469" cy="40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6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024" y="5334875"/>
            <a:ext cx="393229" cy="39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Image result for nvidia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01" y="5258314"/>
            <a:ext cx="562292" cy="56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0200" y="1600200"/>
            <a:ext cx="5045710" cy="5244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Benchmarks/Contest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0" y="1676400"/>
            <a:ext cx="23727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2"/>
              </a:rPr>
              <a:t>http://mcx.space/gpubench</a:t>
            </a:r>
            <a:r>
              <a:rPr lang="en-US" sz="1400" dirty="0"/>
              <a:t> </a:t>
            </a:r>
            <a:endParaRPr 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435596" cy="1325562"/>
          </a:xfrm>
        </p:spPr>
        <p:txBody>
          <a:bodyPr>
            <a:normAutofit/>
          </a:bodyPr>
          <a:lstStyle/>
          <a:p>
            <a:r>
              <a:rPr lang="en-US" dirty="0"/>
              <a:t>MCX1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https://lh3.googleusercontent.com/BkXgZSX42ddQoFAqmgdsDjDP2U3ZkMUkFN-ScNC1HkBXvYw0Ik7wolo4267Q94D4QsvSoO2vknZg7XrPVAhAcwiFJMqMJ9H5yhBqv2qB9H5sDoVOrC4YfZgJ1fcAQ_MjwPeN8VhBy2fZUv5Ade3qQ1aq2hKzeA3ZbVuuiPE6OT7QSxS_qUMFlA1FZ_LhjqotRYL7qYSJKN44tWWV4XSFrTUl3tqOEI1rrFYaG0fi9BYlFemtHYpqg4s7W6eMZpBuZ89RCmmfoPbu-QWjepJjPVNtVq89gklgpjvAZCrecx1JeSnyh6CM-wwk3AL17t6UN_4PhfXyz_nsGksAJKR4FfJMdSNcKDT6PgEH_CFcgaRteM4j6Lu_awnCHdzzM7t7mQupdEtAm8VjF-xldt2vmConRyonr9rEXVdsrRzjF1lrG5FRv5k6fsfAtI4P2fqQM4KAJC2traZmVdfSj9khfpgcap4R5mhHsC5rhyrajyyjoAGr0VmPvrP6jkt2KEMUkyBzIgEoJTwHyJ3NcmtK8I1lXan26zcTG7YxV2QX3p0QDvsvVsv5t9sXnW2awgUTXBhhmoXFrl9JrwXaKPdc4zo4nY6WZUASY9XvAegs_lzzWcn4mLkAOxkeWQ=w642-h855-no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2939"/>
            <a:ext cx="3262230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689" y="1821264"/>
            <a:ext cx="4516486" cy="43588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lphaUcPeriod"/>
            </a:pPr>
            <a:r>
              <a:rPr lang="en-US" dirty="0"/>
              <a:t>Group introduction</a:t>
            </a: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The MCX project</a:t>
            </a: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MC algorithm workflow highlights</a:t>
            </a: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Knowing the limits</a:t>
            </a:r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Hardware recommendations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8458200" cy="2514600"/>
          </a:xfrm>
        </p:spPr>
        <p:txBody>
          <a:bodyPr>
            <a:normAutofit/>
          </a:bodyPr>
          <a:lstStyle/>
          <a:p>
            <a:r>
              <a:rPr lang="en-US" dirty="0"/>
              <a:t>Group Introduction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31985" y="6324600"/>
            <a:ext cx="32715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MCX website:  </a:t>
            </a:r>
            <a:r>
              <a:rPr lang="en-US" dirty="0">
                <a:latin typeface="Gill Sans MT" panose="020B0502020104020203" pitchFamily="34" charset="0"/>
                <a:hlinkClick r:id="rId1"/>
              </a:rPr>
              <a:t>https://mcx.space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6324600"/>
            <a:ext cx="9639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MCX’24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 descr="F:\Gitroot\Artworks\mcx\mcx_web_v2\img\mcx_logo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411277"/>
            <a:ext cx="207963" cy="2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33400" y="1905000"/>
            <a:ext cx="7063740" cy="762000"/>
          </a:xfrm>
        </p:spPr>
        <p:txBody>
          <a:bodyPr/>
          <a:lstStyle/>
          <a:p>
            <a:r>
              <a:rPr lang="en-US" dirty="0"/>
              <a:t>Session 1.A</a:t>
            </a:r>
            <a:endParaRPr lang="en-US" dirty="0"/>
          </a:p>
        </p:txBody>
      </p:sp>
      <p:pic>
        <p:nvPicPr>
          <p:cNvPr id="10" name="Picture 2" descr="Image result for northeastern university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681" y="82656"/>
            <a:ext cx="2128197" cy="3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MCX Training workshops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2017, 2019 at Northeastern Boston Campus</a:t>
            </a:r>
            <a:endParaRPr lang="en-US" dirty="0" smtClean="0"/>
          </a:p>
          <a:p>
            <a:r>
              <a:rPr lang="en-US" dirty="0" smtClean="0"/>
              <a:t>2018 at Hollywood, FL, OSA Biomedical Imaging</a:t>
            </a:r>
            <a:endParaRPr lang="en-US" dirty="0" smtClean="0"/>
          </a:p>
          <a:p>
            <a:r>
              <a:rPr lang="en-US" dirty="0"/>
              <a:t>2022 at Boston fNIRS mini-course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4" y="3339465"/>
            <a:ext cx="4522222" cy="3015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52885"/>
            <a:ext cx="4005284" cy="3002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143000"/>
            <a:ext cx="8458200" cy="2514600"/>
          </a:xfrm>
        </p:spPr>
        <p:txBody>
          <a:bodyPr>
            <a:normAutofit/>
          </a:bodyPr>
          <a:lstStyle/>
          <a:p>
            <a:r>
              <a:rPr lang="en-US" dirty="0"/>
              <a:t>The MCX Project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31985" y="6324600"/>
            <a:ext cx="3302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MCX website:  </a:t>
            </a:r>
            <a:r>
              <a:rPr lang="en-US" dirty="0">
                <a:latin typeface="Gill Sans MT" panose="020B0502020104020203" pitchFamily="34" charset="0"/>
                <a:hlinkClick r:id="rId1"/>
              </a:rPr>
              <a:t>https://mcx.space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6324600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Gill Sans MT" panose="020B0502020104020203" pitchFamily="34" charset="0"/>
              </a:rPr>
              <a:t>MCX’24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026" name="Picture 2" descr="F:\Gitroot\Artworks\mcx\mcx_web_v2\img\mcx_logo_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6411277"/>
            <a:ext cx="207963" cy="20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://www.collegeexpertmn.com/images/logo-northeaster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711" y="-20320"/>
            <a:ext cx="2254250" cy="58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33400" y="1905000"/>
            <a:ext cx="7063740" cy="762000"/>
          </a:xfrm>
        </p:spPr>
        <p:txBody>
          <a:bodyPr/>
          <a:lstStyle/>
          <a:p>
            <a:r>
              <a:rPr lang="en-US" dirty="0"/>
              <a:t>Session 1.B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36" y="5348926"/>
            <a:ext cx="1170859" cy="1121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MCX Suite – full-stack solution</a:t>
            </a:r>
            <a:endParaRPr lang="en-US" dirty="0"/>
          </a:p>
        </p:txBody>
      </p:sp>
      <p:pic>
        <p:nvPicPr>
          <p:cNvPr id="1026" name="Picture 2" descr="[Home]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16" y="1900044"/>
            <a:ext cx="2957512" cy="72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[Home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305" y="1996666"/>
            <a:ext cx="3067050" cy="75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46" y="3355706"/>
            <a:ext cx="566879" cy="576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" y="3962472"/>
            <a:ext cx="8178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MCX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3085" y="3963166"/>
            <a:ext cx="1309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MCX-CL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20663" y="3272955"/>
            <a:ext cx="13340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MMC</a:t>
            </a:r>
            <a:endParaRPr lang="en-US" sz="2400" dirty="0">
              <a:latin typeface="Berlin Sans FB Demi" panose="020E0802020502020306" pitchFamily="34" charset="0"/>
            </a:endParaRPr>
          </a:p>
          <a:p>
            <a:r>
              <a:rPr lang="en-US" sz="2400" dirty="0">
                <a:latin typeface="Berlin Sans FB Demi" panose="020E0802020502020306" pitchFamily="34" charset="0"/>
              </a:rPr>
              <a:t>(Trinity)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00357" y="3951180"/>
            <a:ext cx="1396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Iso2Mesh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1044" name="Picture 20" descr="Image result for octav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599" y="5273131"/>
            <a:ext cx="1643062" cy="96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gears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94" y="5503351"/>
            <a:ext cx="993939" cy="99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/>
          <p:cNvSpPr/>
          <p:nvPr/>
        </p:nvSpPr>
        <p:spPr>
          <a:xfrm rot="7520062">
            <a:off x="1153924" y="2926288"/>
            <a:ext cx="732486" cy="352574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/>
          <p:cNvSpPr/>
          <p:nvPr/>
        </p:nvSpPr>
        <p:spPr>
          <a:xfrm rot="3815463">
            <a:off x="2892084" y="2879973"/>
            <a:ext cx="693107" cy="352574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/>
          <p:cNvSpPr/>
          <p:nvPr/>
        </p:nvSpPr>
        <p:spPr>
          <a:xfrm rot="5400000">
            <a:off x="7126739" y="2834166"/>
            <a:ext cx="576895" cy="352374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/>
          <p:cNvSpPr/>
          <p:nvPr/>
        </p:nvSpPr>
        <p:spPr>
          <a:xfrm rot="10800000">
            <a:off x="5134914" y="4005726"/>
            <a:ext cx="732486" cy="352574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8" name="Picture 24" descr="Image result for matlab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318" y="5221972"/>
            <a:ext cx="1296083" cy="116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nvidia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2" y="4360701"/>
            <a:ext cx="562292" cy="56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amd gpu ic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010" y="4424831"/>
            <a:ext cx="601469" cy="400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Related imag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342" y="4445232"/>
            <a:ext cx="393229" cy="39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8" descr="Image result for nvidia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720" y="4358300"/>
            <a:ext cx="562292" cy="56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arm processor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04" y="4324585"/>
            <a:ext cx="601469" cy="60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-23874" y="6386507"/>
            <a:ext cx="17219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Standalone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633069" y="5283717"/>
            <a:ext cx="81785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Mex </a:t>
            </a:r>
            <a:br>
              <a:rPr lang="en-US" sz="2400" dirty="0">
                <a:latin typeface="Berlin Sans FB Demi" panose="020E0802020502020306" pitchFamily="34" charset="0"/>
              </a:rPr>
            </a:br>
            <a:r>
              <a:rPr lang="en-US" sz="2400" dirty="0">
                <a:latin typeface="Berlin Sans FB Demi" panose="020E0802020502020306" pitchFamily="34" charset="0"/>
              </a:rPr>
              <a:t>files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21637" y="6100597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MATLAB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906864" y="6094716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Berlin Sans FB Demi" panose="020E0802020502020306" pitchFamily="34" charset="0"/>
              </a:rPr>
              <a:t>GNU Octave</a:t>
            </a:r>
            <a:endParaRPr lang="en-US" dirty="0"/>
          </a:p>
        </p:txBody>
      </p:sp>
      <p:sp>
        <p:nvSpPr>
          <p:cNvPr id="45" name="Arrow: Right 44"/>
          <p:cNvSpPr/>
          <p:nvPr/>
        </p:nvSpPr>
        <p:spPr>
          <a:xfrm rot="7520062">
            <a:off x="900093" y="5184459"/>
            <a:ext cx="732486" cy="352574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ket 23"/>
          <p:cNvSpPr/>
          <p:nvPr/>
        </p:nvSpPr>
        <p:spPr>
          <a:xfrm rot="5400000">
            <a:off x="2308924" y="2773138"/>
            <a:ext cx="182750" cy="41910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Right 49"/>
          <p:cNvSpPr/>
          <p:nvPr/>
        </p:nvSpPr>
        <p:spPr>
          <a:xfrm rot="5400000">
            <a:off x="7008012" y="4730601"/>
            <a:ext cx="732486" cy="352574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789354" y="6386506"/>
            <a:ext cx="704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GUI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9354" y="5506047"/>
            <a:ext cx="1042753" cy="974334"/>
          </a:xfrm>
          <a:prstGeom prst="rect">
            <a:avLst/>
          </a:prstGeom>
        </p:spPr>
      </p:pic>
      <p:sp>
        <p:nvSpPr>
          <p:cNvPr id="54" name="Arrow: Right 53"/>
          <p:cNvSpPr/>
          <p:nvPr/>
        </p:nvSpPr>
        <p:spPr>
          <a:xfrm rot="4087937">
            <a:off x="1894855" y="5149856"/>
            <a:ext cx="732486" cy="352574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/>
          <p:cNvSpPr/>
          <p:nvPr/>
        </p:nvSpPr>
        <p:spPr>
          <a:xfrm rot="2153952">
            <a:off x="4104820" y="5192172"/>
            <a:ext cx="999312" cy="352574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10339" y="4686039"/>
            <a:ext cx="1443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erlin Sans FB Demi" panose="020E0802020502020306" pitchFamily="34" charset="0"/>
              </a:rPr>
              <a:t>MCXLAB/CL</a:t>
            </a:r>
            <a:endParaRPr lang="en-US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latin typeface="Berlin Sans FB Demi" panose="020E0802020502020306" pitchFamily="34" charset="0"/>
              </a:rPr>
              <a:t>MMCLAB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7" name="Content Placeholder 7" descr="A close up of a sign  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40" y="3480708"/>
            <a:ext cx="573572" cy="573572"/>
          </a:xfrm>
        </p:spPr>
      </p:pic>
      <p:sp>
        <p:nvSpPr>
          <p:cNvPr id="37" name="Rectangle 36"/>
          <p:cNvSpPr/>
          <p:nvPr/>
        </p:nvSpPr>
        <p:spPr>
          <a:xfrm>
            <a:off x="2250613" y="3962471"/>
            <a:ext cx="2840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Berlin Sans FB Demi" panose="020E0802020502020306" pitchFamily="34" charset="0"/>
              </a:rPr>
              <a:t>MMC-SSE/CL/CUDA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39" name="Content Placeholder 7" descr="A close up of a sign  Description generated with very high confidence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692" y="3413249"/>
            <a:ext cx="573572" cy="573572"/>
          </a:xfrm>
          <a:prstGeom prst="rect">
            <a:avLst/>
          </a:prstGeom>
        </p:spPr>
      </p:pic>
      <p:pic>
        <p:nvPicPr>
          <p:cNvPr id="40" name="Picture 28" descr="Image result for nvidia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365942"/>
            <a:ext cx="562292" cy="56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Arrow: Right 53"/>
          <p:cNvSpPr/>
          <p:nvPr/>
        </p:nvSpPr>
        <p:spPr>
          <a:xfrm rot="2543957">
            <a:off x="2667694" y="5149856"/>
            <a:ext cx="732486" cy="352574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682692" y="6396335"/>
            <a:ext cx="1693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Berlin Sans FB Demi" panose="020E0802020502020306" pitchFamily="34" charset="0"/>
              </a:rPr>
              <a:t>MCX Cloud</a:t>
            </a:r>
            <a:endParaRPr lang="en-US" sz="2400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2054" name="Picture 6" descr="OpenJData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569" y="3817943"/>
            <a:ext cx="787354" cy="5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5219167" y="3445057"/>
            <a:ext cx="180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Berlin Sans FB Demi" panose="020E0802020502020306" pitchFamily="34" charset="0"/>
              </a:rPr>
              <a:t>Brain2mesh</a:t>
            </a:r>
            <a:endParaRPr lang="en-US" sz="2400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48" name="Arrow: Right 29"/>
          <p:cNvSpPr/>
          <p:nvPr/>
        </p:nvSpPr>
        <p:spPr>
          <a:xfrm rot="10800000">
            <a:off x="6707974" y="3986821"/>
            <a:ext cx="316495" cy="352574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MCX logo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93" y="3516568"/>
            <a:ext cx="533614" cy="47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Arrow: Right 54"/>
          <p:cNvSpPr/>
          <p:nvPr/>
        </p:nvSpPr>
        <p:spPr>
          <a:xfrm rot="2153952">
            <a:off x="3539512" y="5225624"/>
            <a:ext cx="980194" cy="352574"/>
          </a:xfrm>
          <a:prstGeom prst="rightArrow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MCX logo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40" y="5729737"/>
            <a:ext cx="419206" cy="37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ow to Quickly Setup HTTP File Server in Ubuntu 20.04 | Open Source Society  Malta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600" y="5611080"/>
            <a:ext cx="584760" cy="59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/>
          <p:cNvSpPr/>
          <p:nvPr/>
        </p:nvSpPr>
        <p:spPr>
          <a:xfrm>
            <a:off x="4136095" y="6000320"/>
            <a:ext cx="918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Berlin Sans FB Demi" panose="020E0802020502020306" pitchFamily="34" charset="0"/>
              </a:rPr>
              <a:t>pmcx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326" y="1683117"/>
            <a:ext cx="5173820" cy="3022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022" y="4560737"/>
            <a:ext cx="3112178" cy="2281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1045" y="1828800"/>
            <a:ext cx="6651625" cy="435102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https://mcx.space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>
                <a:hlinkClick r:id="rId4"/>
              </a:rPr>
              <a:t>https://mcx.space/wiki/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>
                <a:sym typeface="+mn-ea"/>
                <a:hlinkClick r:id="rId4"/>
              </a:rPr>
              <a:t>https://mcx.space/cloud/</a:t>
            </a:r>
            <a:r>
              <a:rPr lang="en-US" dirty="0">
                <a:sym typeface="+mn-ea"/>
              </a:rPr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354663"/>
            <a:ext cx="3657600" cy="2415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0155"/>
            <a:ext cx="3714855" cy="22804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MCX/MMC excel?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Speed</a:t>
            </a:r>
            <a:endParaRPr lang="en-US" dirty="0"/>
          </a:p>
          <a:p>
            <a:r>
              <a:rPr lang="en-US" dirty="0"/>
              <a:t>Accuracy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09545"/>
            <a:ext cx="7644518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6404" y="5291911"/>
            <a:ext cx="6446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Raleway" panose="020B0503030101060003" pitchFamily="2" charset="0"/>
              </a:rPr>
              <a:t>Tran AP+, Yan S+, Fang Q*, (2020) “Improving model-based fNIRS analysis using mesh-based anatomical and light-transport models," Neurophotonics, 7(1), 015008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Acknowledgement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sz="2800" dirty="0"/>
              <a:t>This project is funded by the NIH/NIGMS under the grant </a:t>
            </a:r>
            <a:br>
              <a:rPr lang="en-US" sz="2800" dirty="0"/>
            </a:br>
            <a:r>
              <a:rPr lang="en-US" sz="2800" dirty="0"/>
              <a:t>R01-GM114365 (MCX, </a:t>
            </a:r>
            <a:r>
              <a:rPr lang="en-US" sz="2800" dirty="0">
                <a:hlinkClick r:id="rId1"/>
              </a:rPr>
              <a:t>https://mcx.space</a:t>
            </a:r>
            <a:r>
              <a:rPr lang="en-US" sz="2800" dirty="0"/>
              <a:t>) </a:t>
            </a:r>
            <a:endParaRPr lang="en-US" sz="2800" dirty="0"/>
          </a:p>
          <a:p>
            <a:pPr marL="342900" indent="-342900"/>
            <a:r>
              <a:rPr lang="en-US" sz="2800" dirty="0"/>
              <a:t>NIH/NINDS under grant </a:t>
            </a:r>
            <a:br>
              <a:rPr lang="en-US" sz="2800" dirty="0"/>
            </a:br>
            <a:r>
              <a:rPr lang="en-US" sz="2800" dirty="0"/>
              <a:t>U24-NS124027 (</a:t>
            </a:r>
            <a:r>
              <a:rPr lang="en-US" sz="2800" dirty="0">
                <a:hlinkClick r:id="rId2"/>
              </a:rPr>
              <a:t>https://neurojson.org</a:t>
            </a:r>
            <a:r>
              <a:rPr lang="en-US" sz="2800" dirty="0"/>
              <a:t>).</a:t>
            </a:r>
            <a:endParaRPr lang="en-US" sz="2800" dirty="0"/>
          </a:p>
          <a:p>
            <a:pPr marL="342900" indent="-342900"/>
            <a:r>
              <a:rPr lang="en-US" sz="2800" dirty="0"/>
              <a:t>NIH/NCI under grant </a:t>
            </a:r>
            <a:br>
              <a:rPr lang="en-US" sz="2800" dirty="0"/>
            </a:br>
            <a:r>
              <a:rPr lang="en-US" sz="2800" dirty="0"/>
              <a:t>2R01-CA204443.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template5_standard</Template>
  <TotalTime>0</TotalTime>
  <Words>4214</Words>
  <Application>WPS Presentation</Application>
  <PresentationFormat>On-screen Show (4:3)</PresentationFormat>
  <Paragraphs>270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4" baseType="lpstr">
      <vt:lpstr>Arial</vt:lpstr>
      <vt:lpstr>SimSun</vt:lpstr>
      <vt:lpstr>Wingdings</vt:lpstr>
      <vt:lpstr>Lato Black</vt:lpstr>
      <vt:lpstr>Lato Medium</vt:lpstr>
      <vt:lpstr>Wingdings 2</vt:lpstr>
      <vt:lpstr>Helvetica</vt:lpstr>
      <vt:lpstr>Britannic Bold</vt:lpstr>
      <vt:lpstr>Bitstream Vera Sans</vt:lpstr>
      <vt:lpstr>Gill Sans MT</vt:lpstr>
      <vt:lpstr>Berlin Sans FB Demi</vt:lpstr>
      <vt:lpstr>Candara</vt:lpstr>
      <vt:lpstr>Microsoft YaHei</vt:lpstr>
      <vt:lpstr>方正黑体_GBK</vt:lpstr>
      <vt:lpstr>Arial Unicode MS</vt:lpstr>
      <vt:lpstr>Century Schoolbook</vt:lpstr>
      <vt:lpstr>Comfortaa Light</vt:lpstr>
      <vt:lpstr>Calibri</vt:lpstr>
      <vt:lpstr>Raleway</vt:lpstr>
      <vt:lpstr>Times New Roman</vt:lpstr>
      <vt:lpstr>Consolas</vt:lpstr>
      <vt:lpstr>Cambria Math</vt:lpstr>
      <vt:lpstr>Cambria Math</vt:lpstr>
      <vt:lpstr>方正书宋_GBK</vt:lpstr>
      <vt:lpstr>View</vt:lpstr>
      <vt:lpstr>The 5th International MCX Training Workshop</vt:lpstr>
      <vt:lpstr>Outline</vt:lpstr>
      <vt:lpstr>Group Introduction</vt:lpstr>
      <vt:lpstr>MCX Training workshops</vt:lpstr>
      <vt:lpstr>The MCX Project</vt:lpstr>
      <vt:lpstr>MCX Suite – full-stack solution</vt:lpstr>
      <vt:lpstr>Online resources</vt:lpstr>
      <vt:lpstr>Why MCX/MMC matters to fNIRS users</vt:lpstr>
      <vt:lpstr>Acknowledgement</vt:lpstr>
      <vt:lpstr>MCX input/output</vt:lpstr>
      <vt:lpstr>MCX/MMC Algorithm Diagram</vt:lpstr>
      <vt:lpstr>Supported Source Types</vt:lpstr>
      <vt:lpstr>Photon detection and partial path lengths</vt:lpstr>
      <vt:lpstr>Hardware Recommendations</vt:lpstr>
      <vt:lpstr>PowerPoint 演示文稿</vt:lpstr>
      <vt:lpstr>Hardware Recommendations</vt:lpstr>
      <vt:lpstr>Recommended Hardware</vt:lpstr>
      <vt:lpstr>GPU Benchmarks/Contest</vt:lpstr>
      <vt:lpstr>MCX1</vt:lpstr>
    </vt:vector>
  </TitlesOfParts>
  <Company>Northeastern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Carlo Simulations of Photon Migration in 3D Tissue Structures Using GPUs</dc:title>
  <dc:creator>Qianqian Fang</dc:creator>
  <cp:lastModifiedBy>fangq</cp:lastModifiedBy>
  <cp:revision>192</cp:revision>
  <dcterms:created xsi:type="dcterms:W3CDTF">2024-06-29T05:45:20Z</dcterms:created>
  <dcterms:modified xsi:type="dcterms:W3CDTF">2024-06-29T05:45:20Z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1033-11.1.0.11698</vt:lpwstr>
  </property>
</Properties>
</file>